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9"/>
  </p:notesMasterIdLst>
  <p:handoutMasterIdLst>
    <p:handoutMasterId r:id="rId200"/>
  </p:handoutMasterIdLst>
  <p:sldIdLst>
    <p:sldId id="256" r:id="rId3"/>
    <p:sldId id="505" r:id="rId4"/>
    <p:sldId id="257" r:id="rId5"/>
    <p:sldId id="258" r:id="rId6"/>
    <p:sldId id="259" r:id="rId7"/>
    <p:sldId id="299" r:id="rId8"/>
    <p:sldId id="300" r:id="rId9"/>
    <p:sldId id="301" r:id="rId10"/>
    <p:sldId id="302" r:id="rId11"/>
    <p:sldId id="303" r:id="rId12"/>
    <p:sldId id="316" r:id="rId13"/>
    <p:sldId id="304" r:id="rId14"/>
    <p:sldId id="305" r:id="rId15"/>
    <p:sldId id="306" r:id="rId16"/>
    <p:sldId id="307" r:id="rId17"/>
    <p:sldId id="308" r:id="rId18"/>
    <p:sldId id="311" r:id="rId19"/>
    <p:sldId id="309" r:id="rId20"/>
    <p:sldId id="310" r:id="rId21"/>
    <p:sldId id="312" r:id="rId22"/>
    <p:sldId id="313" r:id="rId23"/>
    <p:sldId id="314" r:id="rId24"/>
    <p:sldId id="495" r:id="rId25"/>
    <p:sldId id="315" r:id="rId26"/>
    <p:sldId id="317" r:id="rId27"/>
    <p:sldId id="297" r:id="rId28"/>
    <p:sldId id="298" r:id="rId29"/>
    <p:sldId id="331" r:id="rId30"/>
    <p:sldId id="332" r:id="rId31"/>
    <p:sldId id="333" r:id="rId32"/>
    <p:sldId id="503" r:id="rId33"/>
    <p:sldId id="334" r:id="rId34"/>
    <p:sldId id="335" r:id="rId35"/>
    <p:sldId id="336" r:id="rId36"/>
    <p:sldId id="337" r:id="rId37"/>
    <p:sldId id="338" r:id="rId38"/>
    <p:sldId id="339" r:id="rId39"/>
    <p:sldId id="340" r:id="rId40"/>
    <p:sldId id="341" r:id="rId41"/>
    <p:sldId id="342" r:id="rId42"/>
    <p:sldId id="343" r:id="rId43"/>
    <p:sldId id="504" r:id="rId44"/>
    <p:sldId id="445"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462" r:id="rId62"/>
    <p:sldId id="463" r:id="rId63"/>
    <p:sldId id="464" r:id="rId64"/>
    <p:sldId id="465" r:id="rId65"/>
    <p:sldId id="466" r:id="rId66"/>
    <p:sldId id="467" r:id="rId67"/>
    <p:sldId id="468" r:id="rId68"/>
    <p:sldId id="469" r:id="rId69"/>
    <p:sldId id="470" r:id="rId70"/>
    <p:sldId id="471" r:id="rId71"/>
    <p:sldId id="472" r:id="rId72"/>
    <p:sldId id="473" r:id="rId73"/>
    <p:sldId id="474" r:id="rId74"/>
    <p:sldId id="475" r:id="rId75"/>
    <p:sldId id="476" r:id="rId76"/>
    <p:sldId id="477" r:id="rId77"/>
    <p:sldId id="478" r:id="rId78"/>
    <p:sldId id="479" r:id="rId79"/>
    <p:sldId id="480" r:id="rId80"/>
    <p:sldId id="481" r:id="rId81"/>
    <p:sldId id="482" r:id="rId82"/>
    <p:sldId id="483" r:id="rId83"/>
    <p:sldId id="484" r:id="rId84"/>
    <p:sldId id="485" r:id="rId85"/>
    <p:sldId id="486" r:id="rId86"/>
    <p:sldId id="487" r:id="rId87"/>
    <p:sldId id="488" r:id="rId88"/>
    <p:sldId id="489" r:id="rId89"/>
    <p:sldId id="490" r:id="rId90"/>
    <p:sldId id="491" r:id="rId91"/>
    <p:sldId id="492" r:id="rId92"/>
    <p:sldId id="497" r:id="rId93"/>
    <p:sldId id="498" r:id="rId94"/>
    <p:sldId id="499" r:id="rId95"/>
    <p:sldId id="496" r:id="rId96"/>
    <p:sldId id="500" r:id="rId97"/>
    <p:sldId id="501" r:id="rId98"/>
    <p:sldId id="502" r:id="rId99"/>
    <p:sldId id="493" r:id="rId100"/>
    <p:sldId id="494" r:id="rId101"/>
    <p:sldId id="260" r:id="rId102"/>
    <p:sldId id="263" r:id="rId103"/>
    <p:sldId id="264" r:id="rId104"/>
    <p:sldId id="265" r:id="rId105"/>
    <p:sldId id="266" r:id="rId106"/>
    <p:sldId id="267" r:id="rId107"/>
    <p:sldId id="268" r:id="rId108"/>
    <p:sldId id="270" r:id="rId109"/>
    <p:sldId id="271" r:id="rId110"/>
    <p:sldId id="272" r:id="rId111"/>
    <p:sldId id="269" r:id="rId112"/>
    <p:sldId id="274" r:id="rId113"/>
    <p:sldId id="273" r:id="rId114"/>
    <p:sldId id="277" r:id="rId115"/>
    <p:sldId id="278" r:id="rId116"/>
    <p:sldId id="279" r:id="rId117"/>
    <p:sldId id="283" r:id="rId118"/>
    <p:sldId id="280" r:id="rId119"/>
    <p:sldId id="281" r:id="rId120"/>
    <p:sldId id="282" r:id="rId121"/>
    <p:sldId id="284" r:id="rId122"/>
    <p:sldId id="285" r:id="rId123"/>
    <p:sldId id="286" r:id="rId124"/>
    <p:sldId id="287" r:id="rId125"/>
    <p:sldId id="373" r:id="rId126"/>
    <p:sldId id="374" r:id="rId127"/>
    <p:sldId id="375" r:id="rId128"/>
    <p:sldId id="376" r:id="rId129"/>
    <p:sldId id="377" r:id="rId130"/>
    <p:sldId id="378" r:id="rId131"/>
    <p:sldId id="379" r:id="rId132"/>
    <p:sldId id="380" r:id="rId133"/>
    <p:sldId id="381" r:id="rId134"/>
    <p:sldId id="382" r:id="rId135"/>
    <p:sldId id="383" r:id="rId136"/>
    <p:sldId id="384" r:id="rId137"/>
    <p:sldId id="385" r:id="rId138"/>
    <p:sldId id="386" r:id="rId139"/>
    <p:sldId id="387" r:id="rId140"/>
    <p:sldId id="388" r:id="rId141"/>
    <p:sldId id="389" r:id="rId142"/>
    <p:sldId id="390" r:id="rId143"/>
    <p:sldId id="391" r:id="rId144"/>
    <p:sldId id="392" r:id="rId145"/>
    <p:sldId id="396" r:id="rId146"/>
    <p:sldId id="397" r:id="rId147"/>
    <p:sldId id="393" r:id="rId148"/>
    <p:sldId id="394" r:id="rId149"/>
    <p:sldId id="395" r:id="rId150"/>
    <p:sldId id="398" r:id="rId151"/>
    <p:sldId id="399" r:id="rId152"/>
    <p:sldId id="416" r:id="rId153"/>
    <p:sldId id="417" r:id="rId154"/>
    <p:sldId id="418" r:id="rId155"/>
    <p:sldId id="419" r:id="rId156"/>
    <p:sldId id="421" r:id="rId157"/>
    <p:sldId id="420" r:id="rId158"/>
    <p:sldId id="400" r:id="rId159"/>
    <p:sldId id="401" r:id="rId160"/>
    <p:sldId id="402" r:id="rId161"/>
    <p:sldId id="403" r:id="rId162"/>
    <p:sldId id="404" r:id="rId163"/>
    <p:sldId id="405" r:id="rId164"/>
    <p:sldId id="406" r:id="rId165"/>
    <p:sldId id="407" r:id="rId166"/>
    <p:sldId id="408" r:id="rId167"/>
    <p:sldId id="409" r:id="rId168"/>
    <p:sldId id="410" r:id="rId169"/>
    <p:sldId id="411" r:id="rId170"/>
    <p:sldId id="414" r:id="rId171"/>
    <p:sldId id="415" r:id="rId172"/>
    <p:sldId id="412" r:id="rId173"/>
    <p:sldId id="413" r:id="rId174"/>
    <p:sldId id="424" r:id="rId175"/>
    <p:sldId id="425" r:id="rId176"/>
    <p:sldId id="426" r:id="rId177"/>
    <p:sldId id="427" r:id="rId178"/>
    <p:sldId id="428" r:id="rId179"/>
    <p:sldId id="429" r:id="rId180"/>
    <p:sldId id="430" r:id="rId181"/>
    <p:sldId id="431" r:id="rId182"/>
    <p:sldId id="432" r:id="rId183"/>
    <p:sldId id="433" r:id="rId184"/>
    <p:sldId id="435" r:id="rId185"/>
    <p:sldId id="434" r:id="rId186"/>
    <p:sldId id="436" r:id="rId187"/>
    <p:sldId id="438" r:id="rId188"/>
    <p:sldId id="439" r:id="rId189"/>
    <p:sldId id="440" r:id="rId190"/>
    <p:sldId id="441" r:id="rId191"/>
    <p:sldId id="442" r:id="rId192"/>
    <p:sldId id="443" r:id="rId193"/>
    <p:sldId id="444" r:id="rId194"/>
    <p:sldId id="288" r:id="rId195"/>
    <p:sldId id="289" r:id="rId196"/>
    <p:sldId id="290" r:id="rId197"/>
    <p:sldId id="291" r:id="rId19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5017"/>
    <a:srgbClr val="DBAF32"/>
    <a:srgbClr val="8B8320"/>
    <a:srgbClr val="EDDC21"/>
    <a:srgbClr val="167181"/>
    <a:srgbClr val="25CDED"/>
    <a:srgbClr val="1C5616"/>
    <a:srgbClr val="43DB36"/>
    <a:srgbClr val="69120E"/>
    <a:srgbClr val="ED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1" autoAdjust="0"/>
    <p:restoredTop sz="94476" autoAdjust="0"/>
  </p:normalViewPr>
  <p:slideViewPr>
    <p:cSldViewPr>
      <p:cViewPr varScale="1">
        <p:scale>
          <a:sx n="86" d="100"/>
          <a:sy n="86" d="100"/>
        </p:scale>
        <p:origin x="1494" y="84"/>
      </p:cViewPr>
      <p:guideLst>
        <p:guide orient="horz" pos="2160"/>
        <p:guide pos="2880"/>
      </p:guideLst>
    </p:cSldViewPr>
  </p:slideViewPr>
  <p:outlineViewPr>
    <p:cViewPr>
      <p:scale>
        <a:sx n="33" d="100"/>
        <a:sy n="33" d="100"/>
      </p:scale>
      <p:origin x="0" y="-8784"/>
    </p:cViewPr>
  </p:outlineViewPr>
  <p:notesTextViewPr>
    <p:cViewPr>
      <p:scale>
        <a:sx n="1" d="1"/>
        <a:sy n="1" d="1"/>
      </p:scale>
      <p:origin x="0" y="0"/>
    </p:cViewPr>
  </p:notesTextViewPr>
  <p:notesViewPr>
    <p:cSldViewPr>
      <p:cViewPr varScale="1">
        <p:scale>
          <a:sx n="79" d="100"/>
          <a:sy n="79" d="100"/>
        </p:scale>
        <p:origin x="-308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slide" Target="slides/slide194.xml"/><Relationship Id="rId200"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1"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vl1pPr>
          </a:lstStyle>
          <a:p>
            <a:fld id="{670A5C36-277E-45ED-AA9F-1F4B8B2AE1B4}" type="slidenum">
              <a:rPr lang="en-US" altLang="en-US"/>
              <a:pPr/>
              <a:t>‹#›</a:t>
            </a:fld>
            <a:endParaRPr lang="en-US" altLang="en-US"/>
          </a:p>
        </p:txBody>
      </p:sp>
    </p:spTree>
    <p:extLst>
      <p:ext uri="{BB962C8B-B14F-4D97-AF65-F5344CB8AC3E}">
        <p14:creationId xmlns:p14="http://schemas.microsoft.com/office/powerpoint/2010/main" val="2261219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53" tIns="48327" rIns="96653" bIns="4832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vl1pPr>
          </a:lstStyle>
          <a:p>
            <a:fld id="{DFE3D3F6-B8BD-413B-AC1B-3CA7EECDEDE8}" type="slidenum">
              <a:rPr lang="en-US" altLang="en-US"/>
              <a:pPr/>
              <a:t>‹#›</a:t>
            </a:fld>
            <a:endParaRPr lang="en-US" altLang="en-US"/>
          </a:p>
        </p:txBody>
      </p:sp>
    </p:spTree>
    <p:extLst>
      <p:ext uri="{BB962C8B-B14F-4D97-AF65-F5344CB8AC3E}">
        <p14:creationId xmlns:p14="http://schemas.microsoft.com/office/powerpoint/2010/main" val="3059915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EA75A2A-3833-47F6-AAFA-8FD64D5EFC74}" type="slidenum">
              <a:rPr lang="en-US" altLang="en-US"/>
              <a:pPr/>
              <a:t>1</a:t>
            </a:fld>
            <a:endParaRPr lang="en-US" altLang="en-US"/>
          </a:p>
        </p:txBody>
      </p:sp>
    </p:spTree>
    <p:extLst>
      <p:ext uri="{BB962C8B-B14F-4D97-AF65-F5344CB8AC3E}">
        <p14:creationId xmlns:p14="http://schemas.microsoft.com/office/powerpoint/2010/main" val="177922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C7B7FE7-976E-4C6A-BCDC-ADFB137F29AA}" type="slidenum">
              <a:rPr lang="en-US" altLang="en-US"/>
              <a:pPr/>
              <a:t>11</a:t>
            </a:fld>
            <a:endParaRPr lang="en-US" altLang="en-US"/>
          </a:p>
        </p:txBody>
      </p:sp>
    </p:spTree>
    <p:extLst>
      <p:ext uri="{BB962C8B-B14F-4D97-AF65-F5344CB8AC3E}">
        <p14:creationId xmlns:p14="http://schemas.microsoft.com/office/powerpoint/2010/main" val="206722399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3945D28-4E32-4BD3-A0B8-B8C27AE031A3}" type="slidenum">
              <a:rPr lang="en-US" altLang="en-US"/>
              <a:pPr/>
              <a:t>101</a:t>
            </a:fld>
            <a:endParaRPr lang="en-US" altLang="en-US"/>
          </a:p>
        </p:txBody>
      </p:sp>
    </p:spTree>
    <p:extLst>
      <p:ext uri="{BB962C8B-B14F-4D97-AF65-F5344CB8AC3E}">
        <p14:creationId xmlns:p14="http://schemas.microsoft.com/office/powerpoint/2010/main" val="2388083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DE1BB50-2A41-478A-B159-C81E5C7BA811}" type="slidenum">
              <a:rPr lang="en-US" altLang="en-US"/>
              <a:pPr/>
              <a:t>102</a:t>
            </a:fld>
            <a:endParaRPr lang="en-US" altLang="en-US"/>
          </a:p>
        </p:txBody>
      </p:sp>
    </p:spTree>
    <p:extLst>
      <p:ext uri="{BB962C8B-B14F-4D97-AF65-F5344CB8AC3E}">
        <p14:creationId xmlns:p14="http://schemas.microsoft.com/office/powerpoint/2010/main" val="24564425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C6AB8AB-4070-438B-920B-5B03E2303D19}" type="slidenum">
              <a:rPr lang="en-US" altLang="en-US"/>
              <a:pPr/>
              <a:t>103</a:t>
            </a:fld>
            <a:endParaRPr lang="en-US" altLang="en-US"/>
          </a:p>
        </p:txBody>
      </p:sp>
    </p:spTree>
    <p:extLst>
      <p:ext uri="{BB962C8B-B14F-4D97-AF65-F5344CB8AC3E}">
        <p14:creationId xmlns:p14="http://schemas.microsoft.com/office/powerpoint/2010/main" val="19076473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E1150CE-8293-403A-A8CB-83649ABA2550}" type="slidenum">
              <a:rPr lang="en-US" altLang="en-US"/>
              <a:pPr/>
              <a:t>104</a:t>
            </a:fld>
            <a:endParaRPr lang="en-US" altLang="en-US"/>
          </a:p>
        </p:txBody>
      </p:sp>
    </p:spTree>
    <p:extLst>
      <p:ext uri="{BB962C8B-B14F-4D97-AF65-F5344CB8AC3E}">
        <p14:creationId xmlns:p14="http://schemas.microsoft.com/office/powerpoint/2010/main" val="25012887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4B7FD08-00F4-408F-A2D5-FD81B8B512F4}" type="slidenum">
              <a:rPr lang="en-US" altLang="en-US"/>
              <a:pPr/>
              <a:t>105</a:t>
            </a:fld>
            <a:endParaRPr lang="en-US" altLang="en-US"/>
          </a:p>
        </p:txBody>
      </p:sp>
    </p:spTree>
    <p:extLst>
      <p:ext uri="{BB962C8B-B14F-4D97-AF65-F5344CB8AC3E}">
        <p14:creationId xmlns:p14="http://schemas.microsoft.com/office/powerpoint/2010/main" val="293672705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F4267E5-6656-4E61-8CCA-BFCCA72F4C5D}" type="slidenum">
              <a:rPr lang="en-US" altLang="en-US"/>
              <a:pPr/>
              <a:t>106</a:t>
            </a:fld>
            <a:endParaRPr lang="en-US" altLang="en-US"/>
          </a:p>
        </p:txBody>
      </p:sp>
    </p:spTree>
    <p:extLst>
      <p:ext uri="{BB962C8B-B14F-4D97-AF65-F5344CB8AC3E}">
        <p14:creationId xmlns:p14="http://schemas.microsoft.com/office/powerpoint/2010/main" val="197078181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7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480238B-469D-466C-A185-915564E92A9F}" type="slidenum">
              <a:rPr lang="en-US" altLang="en-US"/>
              <a:pPr/>
              <a:t>107</a:t>
            </a:fld>
            <a:endParaRPr lang="en-US" altLang="en-US"/>
          </a:p>
        </p:txBody>
      </p:sp>
    </p:spTree>
    <p:extLst>
      <p:ext uri="{BB962C8B-B14F-4D97-AF65-F5344CB8AC3E}">
        <p14:creationId xmlns:p14="http://schemas.microsoft.com/office/powerpoint/2010/main" val="19892656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9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E8F15DE-E298-4C5A-A055-CEF8C25C2EAE}" type="slidenum">
              <a:rPr lang="en-US" altLang="en-US"/>
              <a:pPr/>
              <a:t>108</a:t>
            </a:fld>
            <a:endParaRPr lang="en-US" altLang="en-US"/>
          </a:p>
        </p:txBody>
      </p:sp>
    </p:spTree>
    <p:extLst>
      <p:ext uri="{BB962C8B-B14F-4D97-AF65-F5344CB8AC3E}">
        <p14:creationId xmlns:p14="http://schemas.microsoft.com/office/powerpoint/2010/main" val="1182640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1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EAECF0B-3B18-43A3-B760-328B5E8A4B0C}" type="slidenum">
              <a:rPr lang="en-US" altLang="en-US"/>
              <a:pPr/>
              <a:t>109</a:t>
            </a:fld>
            <a:endParaRPr lang="en-US" altLang="en-US"/>
          </a:p>
        </p:txBody>
      </p:sp>
    </p:spTree>
    <p:extLst>
      <p:ext uri="{BB962C8B-B14F-4D97-AF65-F5344CB8AC3E}">
        <p14:creationId xmlns:p14="http://schemas.microsoft.com/office/powerpoint/2010/main" val="9494019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F4B9F5B-3894-4159-B1B9-91200148438C}" type="slidenum">
              <a:rPr lang="en-US" altLang="en-US"/>
              <a:pPr/>
              <a:t>110</a:t>
            </a:fld>
            <a:endParaRPr lang="en-US" altLang="en-US"/>
          </a:p>
        </p:txBody>
      </p:sp>
    </p:spTree>
    <p:extLst>
      <p:ext uri="{BB962C8B-B14F-4D97-AF65-F5344CB8AC3E}">
        <p14:creationId xmlns:p14="http://schemas.microsoft.com/office/powerpoint/2010/main" val="113051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62DEF00-0228-409C-A7AE-8144C765D068}" type="slidenum">
              <a:rPr lang="en-US" altLang="en-US"/>
              <a:pPr/>
              <a:t>12</a:t>
            </a:fld>
            <a:endParaRPr lang="en-US" altLang="en-US"/>
          </a:p>
        </p:txBody>
      </p:sp>
    </p:spTree>
    <p:extLst>
      <p:ext uri="{BB962C8B-B14F-4D97-AF65-F5344CB8AC3E}">
        <p14:creationId xmlns:p14="http://schemas.microsoft.com/office/powerpoint/2010/main" val="93259954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5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A77ADE6-FDBB-4D4D-8828-EFF28F540F86}" type="slidenum">
              <a:rPr lang="en-US" altLang="en-US"/>
              <a:pPr/>
              <a:t>111</a:t>
            </a:fld>
            <a:endParaRPr lang="en-US" altLang="en-US"/>
          </a:p>
        </p:txBody>
      </p:sp>
    </p:spTree>
    <p:extLst>
      <p:ext uri="{BB962C8B-B14F-4D97-AF65-F5344CB8AC3E}">
        <p14:creationId xmlns:p14="http://schemas.microsoft.com/office/powerpoint/2010/main" val="122773925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8FF93E8-E7A7-47DD-AB3D-B6A677A01F56}" type="slidenum">
              <a:rPr lang="en-US" altLang="en-US"/>
              <a:pPr/>
              <a:t>112</a:t>
            </a:fld>
            <a:endParaRPr lang="en-US" altLang="en-US"/>
          </a:p>
        </p:txBody>
      </p:sp>
    </p:spTree>
    <p:extLst>
      <p:ext uri="{BB962C8B-B14F-4D97-AF65-F5344CB8AC3E}">
        <p14:creationId xmlns:p14="http://schemas.microsoft.com/office/powerpoint/2010/main" val="280846299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9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185D9C0-D8D8-41FD-90FA-D702660403B6}" type="slidenum">
              <a:rPr lang="en-US" altLang="en-US"/>
              <a:pPr/>
              <a:t>113</a:t>
            </a:fld>
            <a:endParaRPr lang="en-US" altLang="en-US"/>
          </a:p>
        </p:txBody>
      </p:sp>
    </p:spTree>
    <p:extLst>
      <p:ext uri="{BB962C8B-B14F-4D97-AF65-F5344CB8AC3E}">
        <p14:creationId xmlns:p14="http://schemas.microsoft.com/office/powerpoint/2010/main" val="80860974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66ED7C8-0936-43B8-ADB4-13937C4B2283}" type="slidenum">
              <a:rPr lang="en-US" altLang="en-US"/>
              <a:pPr/>
              <a:t>114</a:t>
            </a:fld>
            <a:endParaRPr lang="en-US" altLang="en-US"/>
          </a:p>
        </p:txBody>
      </p:sp>
    </p:spTree>
    <p:extLst>
      <p:ext uri="{BB962C8B-B14F-4D97-AF65-F5344CB8AC3E}">
        <p14:creationId xmlns:p14="http://schemas.microsoft.com/office/powerpoint/2010/main" val="305008755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1F9AB77-36A2-4CD5-83F3-7BF91BE736FE}" type="slidenum">
              <a:rPr lang="en-US" altLang="en-US"/>
              <a:pPr/>
              <a:t>115</a:t>
            </a:fld>
            <a:endParaRPr lang="en-US" altLang="en-US"/>
          </a:p>
        </p:txBody>
      </p:sp>
    </p:spTree>
    <p:extLst>
      <p:ext uri="{BB962C8B-B14F-4D97-AF65-F5344CB8AC3E}">
        <p14:creationId xmlns:p14="http://schemas.microsoft.com/office/powerpoint/2010/main" val="11798685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5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1545D90-65BC-46BE-BA6A-112FACC37C4A}" type="slidenum">
              <a:rPr lang="en-US" altLang="en-US"/>
              <a:pPr/>
              <a:t>116</a:t>
            </a:fld>
            <a:endParaRPr lang="en-US" altLang="en-US"/>
          </a:p>
        </p:txBody>
      </p:sp>
    </p:spTree>
    <p:extLst>
      <p:ext uri="{BB962C8B-B14F-4D97-AF65-F5344CB8AC3E}">
        <p14:creationId xmlns:p14="http://schemas.microsoft.com/office/powerpoint/2010/main" val="119733741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DF7E5A8-CAAE-4024-92BB-0B18FE1FDA8E}" type="slidenum">
              <a:rPr lang="en-US" altLang="en-US"/>
              <a:pPr/>
              <a:t>117</a:t>
            </a:fld>
            <a:endParaRPr lang="en-US" altLang="en-US"/>
          </a:p>
        </p:txBody>
      </p:sp>
    </p:spTree>
    <p:extLst>
      <p:ext uri="{BB962C8B-B14F-4D97-AF65-F5344CB8AC3E}">
        <p14:creationId xmlns:p14="http://schemas.microsoft.com/office/powerpoint/2010/main" val="6751218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2864255-53EE-42B4-8ECE-E195748E4756}" type="slidenum">
              <a:rPr lang="en-US" altLang="en-US"/>
              <a:pPr/>
              <a:t>118</a:t>
            </a:fld>
            <a:endParaRPr lang="en-US" altLang="en-US"/>
          </a:p>
        </p:txBody>
      </p:sp>
    </p:spTree>
    <p:extLst>
      <p:ext uri="{BB962C8B-B14F-4D97-AF65-F5344CB8AC3E}">
        <p14:creationId xmlns:p14="http://schemas.microsoft.com/office/powerpoint/2010/main" val="82797566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1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43C7775-2022-4578-BB92-FC7C1F5A9502}" type="slidenum">
              <a:rPr lang="en-US" altLang="en-US"/>
              <a:pPr/>
              <a:t>119</a:t>
            </a:fld>
            <a:endParaRPr lang="en-US" altLang="en-US"/>
          </a:p>
        </p:txBody>
      </p:sp>
    </p:spTree>
    <p:extLst>
      <p:ext uri="{BB962C8B-B14F-4D97-AF65-F5344CB8AC3E}">
        <p14:creationId xmlns:p14="http://schemas.microsoft.com/office/powerpoint/2010/main" val="2271194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3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19FCB5-2E73-4618-BA4C-507BA3E52B7B}" type="slidenum">
              <a:rPr lang="en-US" altLang="en-US"/>
              <a:pPr/>
              <a:t>120</a:t>
            </a:fld>
            <a:endParaRPr lang="en-US" altLang="en-US"/>
          </a:p>
        </p:txBody>
      </p:sp>
    </p:spTree>
    <p:extLst>
      <p:ext uri="{BB962C8B-B14F-4D97-AF65-F5344CB8AC3E}">
        <p14:creationId xmlns:p14="http://schemas.microsoft.com/office/powerpoint/2010/main" val="1128407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4AF3D52-F468-4053-8423-03870FFDDF39}" type="slidenum">
              <a:rPr lang="en-US" altLang="en-US"/>
              <a:pPr/>
              <a:t>13</a:t>
            </a:fld>
            <a:endParaRPr lang="en-US" altLang="en-US"/>
          </a:p>
        </p:txBody>
      </p:sp>
    </p:spTree>
    <p:extLst>
      <p:ext uri="{BB962C8B-B14F-4D97-AF65-F5344CB8AC3E}">
        <p14:creationId xmlns:p14="http://schemas.microsoft.com/office/powerpoint/2010/main" val="30800449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BB13EE5-78F2-4721-A49E-182CC699265C}" type="slidenum">
              <a:rPr lang="en-US" altLang="en-US"/>
              <a:pPr/>
              <a:t>121</a:t>
            </a:fld>
            <a:endParaRPr lang="en-US" altLang="en-US"/>
          </a:p>
        </p:txBody>
      </p:sp>
    </p:spTree>
    <p:extLst>
      <p:ext uri="{BB962C8B-B14F-4D97-AF65-F5344CB8AC3E}">
        <p14:creationId xmlns:p14="http://schemas.microsoft.com/office/powerpoint/2010/main" val="35002650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7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C7E375D-B701-4EA7-B9E8-13364EE972C8}" type="slidenum">
              <a:rPr lang="en-US" altLang="en-US"/>
              <a:pPr/>
              <a:t>122</a:t>
            </a:fld>
            <a:endParaRPr lang="en-US" altLang="en-US"/>
          </a:p>
        </p:txBody>
      </p:sp>
    </p:spTree>
    <p:extLst>
      <p:ext uri="{BB962C8B-B14F-4D97-AF65-F5344CB8AC3E}">
        <p14:creationId xmlns:p14="http://schemas.microsoft.com/office/powerpoint/2010/main" val="25638275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9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28CCAA0-CE38-4359-8B71-667CC99E45DE}" type="slidenum">
              <a:rPr lang="en-US" altLang="en-US"/>
              <a:pPr/>
              <a:t>123</a:t>
            </a:fld>
            <a:endParaRPr lang="en-US" altLang="en-US"/>
          </a:p>
        </p:txBody>
      </p:sp>
    </p:spTree>
    <p:extLst>
      <p:ext uri="{BB962C8B-B14F-4D97-AF65-F5344CB8AC3E}">
        <p14:creationId xmlns:p14="http://schemas.microsoft.com/office/powerpoint/2010/main" val="149314927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5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815E5B5-363C-417B-B1C1-D1A07D45F980}" type="slidenum">
              <a:rPr lang="en-US" altLang="en-US"/>
              <a:pPr/>
              <a:t>124</a:t>
            </a:fld>
            <a:endParaRPr lang="en-US" altLang="en-US"/>
          </a:p>
        </p:txBody>
      </p:sp>
    </p:spTree>
    <p:extLst>
      <p:ext uri="{BB962C8B-B14F-4D97-AF65-F5344CB8AC3E}">
        <p14:creationId xmlns:p14="http://schemas.microsoft.com/office/powerpoint/2010/main" val="283778551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2A3BE11-51BD-4E2D-A4ED-0B2DF3E717F4}" type="slidenum">
              <a:rPr lang="en-US" altLang="en-US"/>
              <a:pPr/>
              <a:t>125</a:t>
            </a:fld>
            <a:endParaRPr lang="en-US" altLang="en-US"/>
          </a:p>
        </p:txBody>
      </p:sp>
    </p:spTree>
    <p:extLst>
      <p:ext uri="{BB962C8B-B14F-4D97-AF65-F5344CB8AC3E}">
        <p14:creationId xmlns:p14="http://schemas.microsoft.com/office/powerpoint/2010/main" val="153802076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0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125F9B2-CCBB-4E87-9E18-0CAE8A9FAF76}" type="slidenum">
              <a:rPr lang="en-US" altLang="en-US"/>
              <a:pPr/>
              <a:t>126</a:t>
            </a:fld>
            <a:endParaRPr lang="en-US" altLang="en-US"/>
          </a:p>
        </p:txBody>
      </p:sp>
    </p:spTree>
    <p:extLst>
      <p:ext uri="{BB962C8B-B14F-4D97-AF65-F5344CB8AC3E}">
        <p14:creationId xmlns:p14="http://schemas.microsoft.com/office/powerpoint/2010/main" val="183758888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2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944CF62-1F89-430A-92BB-60093289DA7F}" type="slidenum">
              <a:rPr lang="en-US" altLang="en-US"/>
              <a:pPr/>
              <a:t>127</a:t>
            </a:fld>
            <a:endParaRPr lang="en-US" altLang="en-US"/>
          </a:p>
        </p:txBody>
      </p:sp>
    </p:spTree>
    <p:extLst>
      <p:ext uri="{BB962C8B-B14F-4D97-AF65-F5344CB8AC3E}">
        <p14:creationId xmlns:p14="http://schemas.microsoft.com/office/powerpoint/2010/main" val="265992773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4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B415A9A-66D8-4F87-BB12-0B87F6922161}" type="slidenum">
              <a:rPr lang="en-US" altLang="en-US"/>
              <a:pPr/>
              <a:t>128</a:t>
            </a:fld>
            <a:endParaRPr lang="en-US" altLang="en-US"/>
          </a:p>
        </p:txBody>
      </p:sp>
    </p:spTree>
    <p:extLst>
      <p:ext uri="{BB962C8B-B14F-4D97-AF65-F5344CB8AC3E}">
        <p14:creationId xmlns:p14="http://schemas.microsoft.com/office/powerpoint/2010/main" val="353992723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6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07047F2-F7ED-41EF-BDEF-6D148F5C65BE}" type="slidenum">
              <a:rPr lang="en-US" altLang="en-US"/>
              <a:pPr/>
              <a:t>129</a:t>
            </a:fld>
            <a:endParaRPr lang="en-US" altLang="en-US"/>
          </a:p>
        </p:txBody>
      </p:sp>
    </p:spTree>
    <p:extLst>
      <p:ext uri="{BB962C8B-B14F-4D97-AF65-F5344CB8AC3E}">
        <p14:creationId xmlns:p14="http://schemas.microsoft.com/office/powerpoint/2010/main" val="284113380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8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9B39090-1302-4CF8-BFCA-5203392A9A2A}" type="slidenum">
              <a:rPr lang="en-US" altLang="en-US"/>
              <a:pPr/>
              <a:t>130</a:t>
            </a:fld>
            <a:endParaRPr lang="en-US" altLang="en-US"/>
          </a:p>
        </p:txBody>
      </p:sp>
    </p:spTree>
    <p:extLst>
      <p:ext uri="{BB962C8B-B14F-4D97-AF65-F5344CB8AC3E}">
        <p14:creationId xmlns:p14="http://schemas.microsoft.com/office/powerpoint/2010/main" val="301129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C122B2D-4BDA-42FB-9C8F-A02B9BE5A149}" type="slidenum">
              <a:rPr lang="en-US" altLang="en-US"/>
              <a:pPr/>
              <a:t>14</a:t>
            </a:fld>
            <a:endParaRPr lang="en-US" altLang="en-US"/>
          </a:p>
        </p:txBody>
      </p:sp>
    </p:spTree>
    <p:extLst>
      <p:ext uri="{BB962C8B-B14F-4D97-AF65-F5344CB8AC3E}">
        <p14:creationId xmlns:p14="http://schemas.microsoft.com/office/powerpoint/2010/main" val="240843975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0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6DBE1E3-ADAC-4BB1-812F-30602092B7BB}" type="slidenum">
              <a:rPr lang="en-US" altLang="en-US"/>
              <a:pPr/>
              <a:t>131</a:t>
            </a:fld>
            <a:endParaRPr lang="en-US" altLang="en-US"/>
          </a:p>
        </p:txBody>
      </p:sp>
    </p:spTree>
    <p:extLst>
      <p:ext uri="{BB962C8B-B14F-4D97-AF65-F5344CB8AC3E}">
        <p14:creationId xmlns:p14="http://schemas.microsoft.com/office/powerpoint/2010/main" val="128761440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2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53D51B4-3178-46B3-9891-48459FBA4BE6}" type="slidenum">
              <a:rPr lang="en-US" altLang="en-US"/>
              <a:pPr/>
              <a:t>132</a:t>
            </a:fld>
            <a:endParaRPr lang="en-US" altLang="en-US"/>
          </a:p>
        </p:txBody>
      </p:sp>
    </p:spTree>
    <p:extLst>
      <p:ext uri="{BB962C8B-B14F-4D97-AF65-F5344CB8AC3E}">
        <p14:creationId xmlns:p14="http://schemas.microsoft.com/office/powerpoint/2010/main" val="411283483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4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89DE480-A923-4C0C-9FB7-564B5310325C}" type="slidenum">
              <a:rPr lang="en-US" altLang="en-US"/>
              <a:pPr/>
              <a:t>133</a:t>
            </a:fld>
            <a:endParaRPr lang="en-US" altLang="en-US"/>
          </a:p>
        </p:txBody>
      </p:sp>
    </p:spTree>
    <p:extLst>
      <p:ext uri="{BB962C8B-B14F-4D97-AF65-F5344CB8AC3E}">
        <p14:creationId xmlns:p14="http://schemas.microsoft.com/office/powerpoint/2010/main" val="346649664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F577DCB-82CE-4DA9-B061-555F5A5BD448}" type="slidenum">
              <a:rPr lang="en-US" altLang="en-US"/>
              <a:pPr/>
              <a:t>134</a:t>
            </a:fld>
            <a:endParaRPr lang="en-US" altLang="en-US"/>
          </a:p>
        </p:txBody>
      </p:sp>
    </p:spTree>
    <p:extLst>
      <p:ext uri="{BB962C8B-B14F-4D97-AF65-F5344CB8AC3E}">
        <p14:creationId xmlns:p14="http://schemas.microsoft.com/office/powerpoint/2010/main" val="328688692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8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081EFBF-A927-4642-975F-B6DB8FB12130}" type="slidenum">
              <a:rPr lang="en-US" altLang="en-US"/>
              <a:pPr/>
              <a:t>135</a:t>
            </a:fld>
            <a:endParaRPr lang="en-US" altLang="en-US"/>
          </a:p>
        </p:txBody>
      </p:sp>
    </p:spTree>
    <p:extLst>
      <p:ext uri="{BB962C8B-B14F-4D97-AF65-F5344CB8AC3E}">
        <p14:creationId xmlns:p14="http://schemas.microsoft.com/office/powerpoint/2010/main" val="35604197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0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6CCF11C-16CD-4FA8-8E27-06286FFE8C04}" type="slidenum">
              <a:rPr lang="en-US" altLang="en-US"/>
              <a:pPr/>
              <a:t>136</a:t>
            </a:fld>
            <a:endParaRPr lang="en-US" altLang="en-US"/>
          </a:p>
        </p:txBody>
      </p:sp>
    </p:spTree>
    <p:extLst>
      <p:ext uri="{BB962C8B-B14F-4D97-AF65-F5344CB8AC3E}">
        <p14:creationId xmlns:p14="http://schemas.microsoft.com/office/powerpoint/2010/main" val="188272653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2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FDE4CD-4FF9-4C68-8826-74C73147F81A}" type="slidenum">
              <a:rPr lang="en-US" altLang="en-US"/>
              <a:pPr/>
              <a:t>137</a:t>
            </a:fld>
            <a:endParaRPr lang="en-US" altLang="en-US"/>
          </a:p>
        </p:txBody>
      </p:sp>
    </p:spTree>
    <p:extLst>
      <p:ext uri="{BB962C8B-B14F-4D97-AF65-F5344CB8AC3E}">
        <p14:creationId xmlns:p14="http://schemas.microsoft.com/office/powerpoint/2010/main" val="77062902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4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48DE5CF-E10C-4C90-9E9E-1C2DA46A7A2F}" type="slidenum">
              <a:rPr lang="en-US" altLang="en-US"/>
              <a:pPr/>
              <a:t>138</a:t>
            </a:fld>
            <a:endParaRPr lang="en-US" altLang="en-US"/>
          </a:p>
        </p:txBody>
      </p:sp>
    </p:spTree>
    <p:extLst>
      <p:ext uri="{BB962C8B-B14F-4D97-AF65-F5344CB8AC3E}">
        <p14:creationId xmlns:p14="http://schemas.microsoft.com/office/powerpoint/2010/main" val="127660239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BC8F309-99CB-4312-A7F8-6A195DC0BE40}" type="slidenum">
              <a:rPr lang="en-US" altLang="en-US"/>
              <a:pPr/>
              <a:t>139</a:t>
            </a:fld>
            <a:endParaRPr lang="en-US" altLang="en-US"/>
          </a:p>
        </p:txBody>
      </p:sp>
    </p:spTree>
    <p:extLst>
      <p:ext uri="{BB962C8B-B14F-4D97-AF65-F5344CB8AC3E}">
        <p14:creationId xmlns:p14="http://schemas.microsoft.com/office/powerpoint/2010/main" val="99174295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8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7866CC5-DE0E-4B8C-9D70-37EEA6EC06FC}" type="slidenum">
              <a:rPr lang="en-US" altLang="en-US"/>
              <a:pPr/>
              <a:t>140</a:t>
            </a:fld>
            <a:endParaRPr lang="en-US" altLang="en-US"/>
          </a:p>
        </p:txBody>
      </p:sp>
    </p:spTree>
    <p:extLst>
      <p:ext uri="{BB962C8B-B14F-4D97-AF65-F5344CB8AC3E}">
        <p14:creationId xmlns:p14="http://schemas.microsoft.com/office/powerpoint/2010/main" val="1729555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C0D418E-EA2F-4F51-858A-B37DA75A8DB2}" type="slidenum">
              <a:rPr lang="en-US" altLang="en-US"/>
              <a:pPr/>
              <a:t>15</a:t>
            </a:fld>
            <a:endParaRPr lang="en-US" altLang="en-US"/>
          </a:p>
        </p:txBody>
      </p:sp>
    </p:spTree>
    <p:extLst>
      <p:ext uri="{BB962C8B-B14F-4D97-AF65-F5344CB8AC3E}">
        <p14:creationId xmlns:p14="http://schemas.microsoft.com/office/powerpoint/2010/main" val="323857524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3533D0D-91F1-4590-A264-ED087F32CFF3}" type="slidenum">
              <a:rPr lang="en-US" altLang="en-US"/>
              <a:pPr/>
              <a:t>141</a:t>
            </a:fld>
            <a:endParaRPr lang="en-US" altLang="en-US"/>
          </a:p>
        </p:txBody>
      </p:sp>
    </p:spTree>
    <p:extLst>
      <p:ext uri="{BB962C8B-B14F-4D97-AF65-F5344CB8AC3E}">
        <p14:creationId xmlns:p14="http://schemas.microsoft.com/office/powerpoint/2010/main" val="208087632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D1F0EA8-4B56-484C-BAA5-33F42A501271}" type="slidenum">
              <a:rPr lang="en-US" altLang="en-US"/>
              <a:pPr/>
              <a:t>142</a:t>
            </a:fld>
            <a:endParaRPr lang="en-US" altLang="en-US"/>
          </a:p>
        </p:txBody>
      </p:sp>
    </p:spTree>
    <p:extLst>
      <p:ext uri="{BB962C8B-B14F-4D97-AF65-F5344CB8AC3E}">
        <p14:creationId xmlns:p14="http://schemas.microsoft.com/office/powerpoint/2010/main" val="4004687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4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89406CB-6122-49B4-9DEB-45C9BE90EBC2}" type="slidenum">
              <a:rPr lang="en-US" altLang="en-US"/>
              <a:pPr/>
              <a:t>143</a:t>
            </a:fld>
            <a:endParaRPr lang="en-US" altLang="en-US"/>
          </a:p>
        </p:txBody>
      </p:sp>
    </p:spTree>
    <p:extLst>
      <p:ext uri="{BB962C8B-B14F-4D97-AF65-F5344CB8AC3E}">
        <p14:creationId xmlns:p14="http://schemas.microsoft.com/office/powerpoint/2010/main" val="46456492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2C551AC-A085-4845-B5EA-96DB91A406DF}" type="slidenum">
              <a:rPr lang="en-US" altLang="en-US"/>
              <a:pPr/>
              <a:t>144</a:t>
            </a:fld>
            <a:endParaRPr lang="en-US" altLang="en-US"/>
          </a:p>
        </p:txBody>
      </p:sp>
    </p:spTree>
    <p:extLst>
      <p:ext uri="{BB962C8B-B14F-4D97-AF65-F5344CB8AC3E}">
        <p14:creationId xmlns:p14="http://schemas.microsoft.com/office/powerpoint/2010/main" val="205966926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8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48F42BC-1B52-497F-870C-C246CE40CBFA}" type="slidenum">
              <a:rPr lang="en-US" altLang="en-US"/>
              <a:pPr/>
              <a:t>145</a:t>
            </a:fld>
            <a:endParaRPr lang="en-US" altLang="en-US"/>
          </a:p>
        </p:txBody>
      </p:sp>
    </p:spTree>
    <p:extLst>
      <p:ext uri="{BB962C8B-B14F-4D97-AF65-F5344CB8AC3E}">
        <p14:creationId xmlns:p14="http://schemas.microsoft.com/office/powerpoint/2010/main" val="255908055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0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D416636-9690-4B10-A518-763D7F8BA19D}" type="slidenum">
              <a:rPr lang="en-US" altLang="en-US"/>
              <a:pPr/>
              <a:t>146</a:t>
            </a:fld>
            <a:endParaRPr lang="en-US" altLang="en-US"/>
          </a:p>
        </p:txBody>
      </p:sp>
    </p:spTree>
    <p:extLst>
      <p:ext uri="{BB962C8B-B14F-4D97-AF65-F5344CB8AC3E}">
        <p14:creationId xmlns:p14="http://schemas.microsoft.com/office/powerpoint/2010/main" val="6958547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3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DA8F0A7-AC07-4326-ACEC-D1FA22E52206}" type="slidenum">
              <a:rPr lang="en-US" altLang="en-US"/>
              <a:pPr/>
              <a:t>147</a:t>
            </a:fld>
            <a:endParaRPr lang="en-US" altLang="en-US"/>
          </a:p>
        </p:txBody>
      </p:sp>
    </p:spTree>
    <p:extLst>
      <p:ext uri="{BB962C8B-B14F-4D97-AF65-F5344CB8AC3E}">
        <p14:creationId xmlns:p14="http://schemas.microsoft.com/office/powerpoint/2010/main" val="151505779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5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BF1D46A-70CC-4874-BA9E-40E565CE668F}" type="slidenum">
              <a:rPr lang="en-US" altLang="en-US"/>
              <a:pPr/>
              <a:t>148</a:t>
            </a:fld>
            <a:endParaRPr lang="en-US" altLang="en-US"/>
          </a:p>
        </p:txBody>
      </p:sp>
    </p:spTree>
    <p:extLst>
      <p:ext uri="{BB962C8B-B14F-4D97-AF65-F5344CB8AC3E}">
        <p14:creationId xmlns:p14="http://schemas.microsoft.com/office/powerpoint/2010/main" val="193591936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F2DE17F-D606-455A-87B8-DEFDCB6E674B}" type="slidenum">
              <a:rPr lang="en-US" altLang="en-US"/>
              <a:pPr/>
              <a:t>149</a:t>
            </a:fld>
            <a:endParaRPr lang="en-US" altLang="en-US"/>
          </a:p>
        </p:txBody>
      </p:sp>
    </p:spTree>
    <p:extLst>
      <p:ext uri="{BB962C8B-B14F-4D97-AF65-F5344CB8AC3E}">
        <p14:creationId xmlns:p14="http://schemas.microsoft.com/office/powerpoint/2010/main" val="35131872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6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AB999A1-293B-433D-AEE2-DCF43141E3D5}" type="slidenum">
              <a:rPr lang="en-US" altLang="en-US"/>
              <a:pPr/>
              <a:t>150</a:t>
            </a:fld>
            <a:endParaRPr lang="en-US" altLang="en-US"/>
          </a:p>
        </p:txBody>
      </p:sp>
    </p:spTree>
    <p:extLst>
      <p:ext uri="{BB962C8B-B14F-4D97-AF65-F5344CB8AC3E}">
        <p14:creationId xmlns:p14="http://schemas.microsoft.com/office/powerpoint/2010/main" val="12388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B9E730B-CB27-4213-B653-3C7AB20D54CB}" type="slidenum">
              <a:rPr lang="en-US" altLang="en-US"/>
              <a:pPr/>
              <a:t>16</a:t>
            </a:fld>
            <a:endParaRPr lang="en-US" altLang="en-US"/>
          </a:p>
        </p:txBody>
      </p:sp>
    </p:spTree>
    <p:extLst>
      <p:ext uri="{BB962C8B-B14F-4D97-AF65-F5344CB8AC3E}">
        <p14:creationId xmlns:p14="http://schemas.microsoft.com/office/powerpoint/2010/main" val="170207114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01B5EBF-3BD5-418D-913B-3D32E51689EA}" type="slidenum">
              <a:rPr lang="en-US" altLang="en-US"/>
              <a:pPr/>
              <a:t>151</a:t>
            </a:fld>
            <a:endParaRPr lang="en-US" altLang="en-US"/>
          </a:p>
        </p:txBody>
      </p:sp>
    </p:spTree>
    <p:extLst>
      <p:ext uri="{BB962C8B-B14F-4D97-AF65-F5344CB8AC3E}">
        <p14:creationId xmlns:p14="http://schemas.microsoft.com/office/powerpoint/2010/main" val="79152019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0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F94898B-5115-403B-9422-AFCAAA5D5014}" type="slidenum">
              <a:rPr lang="en-US" altLang="en-US"/>
              <a:pPr/>
              <a:t>152</a:t>
            </a:fld>
            <a:endParaRPr lang="en-US" altLang="en-US"/>
          </a:p>
        </p:txBody>
      </p:sp>
    </p:spTree>
    <p:extLst>
      <p:ext uri="{BB962C8B-B14F-4D97-AF65-F5344CB8AC3E}">
        <p14:creationId xmlns:p14="http://schemas.microsoft.com/office/powerpoint/2010/main" val="277090195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2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69E03B0-9B42-4BF7-A1D9-509482F67443}" type="slidenum">
              <a:rPr lang="en-US" altLang="en-US"/>
              <a:pPr/>
              <a:t>153</a:t>
            </a:fld>
            <a:endParaRPr lang="en-US" altLang="en-US"/>
          </a:p>
        </p:txBody>
      </p:sp>
    </p:spTree>
    <p:extLst>
      <p:ext uri="{BB962C8B-B14F-4D97-AF65-F5344CB8AC3E}">
        <p14:creationId xmlns:p14="http://schemas.microsoft.com/office/powerpoint/2010/main" val="419756353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4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9E24AD8-675C-4AA2-A8A4-86CB08A57C5D}" type="slidenum">
              <a:rPr lang="en-US" altLang="en-US"/>
              <a:pPr/>
              <a:t>154</a:t>
            </a:fld>
            <a:endParaRPr lang="en-US" altLang="en-US"/>
          </a:p>
        </p:txBody>
      </p:sp>
    </p:spTree>
    <p:extLst>
      <p:ext uri="{BB962C8B-B14F-4D97-AF65-F5344CB8AC3E}">
        <p14:creationId xmlns:p14="http://schemas.microsoft.com/office/powerpoint/2010/main" val="281456257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6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399F3D4-FBA3-4DC1-8F6C-DDC98B02D208}" type="slidenum">
              <a:rPr lang="en-US" altLang="en-US"/>
              <a:pPr/>
              <a:t>155</a:t>
            </a:fld>
            <a:endParaRPr lang="en-US" altLang="en-US"/>
          </a:p>
        </p:txBody>
      </p:sp>
    </p:spTree>
    <p:extLst>
      <p:ext uri="{BB962C8B-B14F-4D97-AF65-F5344CB8AC3E}">
        <p14:creationId xmlns:p14="http://schemas.microsoft.com/office/powerpoint/2010/main" val="210445428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1034675-E93A-49B9-9ED9-EDD9AB98A7AD}" type="slidenum">
              <a:rPr lang="en-US" altLang="en-US"/>
              <a:pPr/>
              <a:t>156</a:t>
            </a:fld>
            <a:endParaRPr lang="en-US" altLang="en-US"/>
          </a:p>
        </p:txBody>
      </p:sp>
    </p:spTree>
    <p:extLst>
      <p:ext uri="{BB962C8B-B14F-4D97-AF65-F5344CB8AC3E}">
        <p14:creationId xmlns:p14="http://schemas.microsoft.com/office/powerpoint/2010/main" val="84339336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0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A1400F5-0B50-4A11-B1AD-7B2F50C7DC7C}" type="slidenum">
              <a:rPr lang="en-US" altLang="en-US"/>
              <a:pPr/>
              <a:t>157</a:t>
            </a:fld>
            <a:endParaRPr lang="en-US" altLang="en-US"/>
          </a:p>
        </p:txBody>
      </p:sp>
    </p:spTree>
    <p:extLst>
      <p:ext uri="{BB962C8B-B14F-4D97-AF65-F5344CB8AC3E}">
        <p14:creationId xmlns:p14="http://schemas.microsoft.com/office/powerpoint/2010/main" val="345344834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2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A84E176-AD22-4B9A-8160-6EFBF8439EE6}" type="slidenum">
              <a:rPr lang="en-US" altLang="en-US"/>
              <a:pPr/>
              <a:t>158</a:t>
            </a:fld>
            <a:endParaRPr lang="en-US" altLang="en-US"/>
          </a:p>
        </p:txBody>
      </p:sp>
    </p:spTree>
    <p:extLst>
      <p:ext uri="{BB962C8B-B14F-4D97-AF65-F5344CB8AC3E}">
        <p14:creationId xmlns:p14="http://schemas.microsoft.com/office/powerpoint/2010/main" val="293190869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4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B1FBE6F-590F-4996-A47F-3AF17CF3F2DC}" type="slidenum">
              <a:rPr lang="en-US" altLang="en-US"/>
              <a:pPr/>
              <a:t>159</a:t>
            </a:fld>
            <a:endParaRPr lang="en-US" altLang="en-US"/>
          </a:p>
        </p:txBody>
      </p:sp>
    </p:spTree>
    <p:extLst>
      <p:ext uri="{BB962C8B-B14F-4D97-AF65-F5344CB8AC3E}">
        <p14:creationId xmlns:p14="http://schemas.microsoft.com/office/powerpoint/2010/main" val="59838977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6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50B4909-1C85-46C3-BA59-957F3B225E1A}" type="slidenum">
              <a:rPr lang="en-US" altLang="en-US"/>
              <a:pPr/>
              <a:t>175</a:t>
            </a:fld>
            <a:endParaRPr lang="en-US" altLang="en-US"/>
          </a:p>
        </p:txBody>
      </p:sp>
    </p:spTree>
    <p:extLst>
      <p:ext uri="{BB962C8B-B14F-4D97-AF65-F5344CB8AC3E}">
        <p14:creationId xmlns:p14="http://schemas.microsoft.com/office/powerpoint/2010/main" val="3399579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D177BDF-DC6A-41D7-90C7-72BE2933096D}" type="slidenum">
              <a:rPr lang="en-US" altLang="en-US"/>
              <a:pPr/>
              <a:t>17</a:t>
            </a:fld>
            <a:endParaRPr lang="en-US" altLang="en-US"/>
          </a:p>
        </p:txBody>
      </p:sp>
    </p:spTree>
    <p:extLst>
      <p:ext uri="{BB962C8B-B14F-4D97-AF65-F5344CB8AC3E}">
        <p14:creationId xmlns:p14="http://schemas.microsoft.com/office/powerpoint/2010/main" val="19751032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2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93A49BA-1483-4091-B2D1-6B7CE2141D0B}" type="slidenum">
              <a:rPr lang="en-US" altLang="en-US"/>
              <a:pPr/>
              <a:t>180</a:t>
            </a:fld>
            <a:endParaRPr lang="en-US" altLang="en-US"/>
          </a:p>
        </p:txBody>
      </p:sp>
    </p:spTree>
    <p:extLst>
      <p:ext uri="{BB962C8B-B14F-4D97-AF65-F5344CB8AC3E}">
        <p14:creationId xmlns:p14="http://schemas.microsoft.com/office/powerpoint/2010/main" val="25896213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4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BC14466-34BD-41B8-A6DB-1775C604FEBF}" type="slidenum">
              <a:rPr lang="en-US" altLang="en-US"/>
              <a:pPr/>
              <a:t>181</a:t>
            </a:fld>
            <a:endParaRPr lang="en-US" altLang="en-US"/>
          </a:p>
        </p:txBody>
      </p:sp>
    </p:spTree>
    <p:extLst>
      <p:ext uri="{BB962C8B-B14F-4D97-AF65-F5344CB8AC3E}">
        <p14:creationId xmlns:p14="http://schemas.microsoft.com/office/powerpoint/2010/main" val="14267868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7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7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220A052-2158-4BC2-861C-FDA794CEDBE4}" type="slidenum">
              <a:rPr lang="en-US" altLang="en-US"/>
              <a:pPr/>
              <a:t>183</a:t>
            </a:fld>
            <a:endParaRPr lang="en-US" altLang="en-US"/>
          </a:p>
        </p:txBody>
      </p:sp>
    </p:spTree>
    <p:extLst>
      <p:ext uri="{BB962C8B-B14F-4D97-AF65-F5344CB8AC3E}">
        <p14:creationId xmlns:p14="http://schemas.microsoft.com/office/powerpoint/2010/main" val="65703196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1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1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DC9803A-5C88-4C90-BD26-E0EBC5FEFA5F}" type="slidenum">
              <a:rPr lang="en-US" altLang="en-US"/>
              <a:pPr/>
              <a:t>186</a:t>
            </a:fld>
            <a:endParaRPr lang="en-US" altLang="en-US"/>
          </a:p>
        </p:txBody>
      </p:sp>
    </p:spTree>
    <p:extLst>
      <p:ext uri="{BB962C8B-B14F-4D97-AF65-F5344CB8AC3E}">
        <p14:creationId xmlns:p14="http://schemas.microsoft.com/office/powerpoint/2010/main" val="131182374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3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3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6500B5D-0E26-4B2B-894A-AB87D4B66BA2}" type="slidenum">
              <a:rPr lang="en-US" altLang="en-US"/>
              <a:pPr/>
              <a:t>187</a:t>
            </a:fld>
            <a:endParaRPr lang="en-US" altLang="en-US"/>
          </a:p>
        </p:txBody>
      </p:sp>
    </p:spTree>
    <p:extLst>
      <p:ext uri="{BB962C8B-B14F-4D97-AF65-F5344CB8AC3E}">
        <p14:creationId xmlns:p14="http://schemas.microsoft.com/office/powerpoint/2010/main" val="215297192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7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2535651-A26C-4907-B643-360F9DB3FB88}" type="slidenum">
              <a:rPr lang="en-US" altLang="en-US"/>
              <a:pPr/>
              <a:t>190</a:t>
            </a:fld>
            <a:endParaRPr lang="en-US" altLang="en-US"/>
          </a:p>
        </p:txBody>
      </p:sp>
    </p:spTree>
    <p:extLst>
      <p:ext uri="{BB962C8B-B14F-4D97-AF65-F5344CB8AC3E}">
        <p14:creationId xmlns:p14="http://schemas.microsoft.com/office/powerpoint/2010/main" val="224902189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4C136CD-1B0B-4C0D-AF41-77136443E2C7}" type="slidenum">
              <a:rPr lang="en-US" altLang="en-US"/>
              <a:pPr/>
              <a:t>191</a:t>
            </a:fld>
            <a:endParaRPr lang="en-US" altLang="en-US"/>
          </a:p>
        </p:txBody>
      </p:sp>
    </p:spTree>
    <p:extLst>
      <p:ext uri="{BB962C8B-B14F-4D97-AF65-F5344CB8AC3E}">
        <p14:creationId xmlns:p14="http://schemas.microsoft.com/office/powerpoint/2010/main" val="210115091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1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21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467875A-2741-40A4-B818-DE1B6D0B6298}" type="slidenum">
              <a:rPr lang="en-US" altLang="en-US"/>
              <a:pPr/>
              <a:t>192</a:t>
            </a:fld>
            <a:endParaRPr lang="en-US" altLang="en-US"/>
          </a:p>
        </p:txBody>
      </p:sp>
    </p:spTree>
    <p:extLst>
      <p:ext uri="{BB962C8B-B14F-4D97-AF65-F5344CB8AC3E}">
        <p14:creationId xmlns:p14="http://schemas.microsoft.com/office/powerpoint/2010/main" val="155503143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7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7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ABA802-0A84-496A-8E4E-BB2BE640F808}" type="slidenum">
              <a:rPr lang="en-US" altLang="en-US"/>
              <a:pPr/>
              <a:t>196</a:t>
            </a:fld>
            <a:endParaRPr lang="en-US" altLang="en-US"/>
          </a:p>
        </p:txBody>
      </p:sp>
    </p:spTree>
    <p:extLst>
      <p:ext uri="{BB962C8B-B14F-4D97-AF65-F5344CB8AC3E}">
        <p14:creationId xmlns:p14="http://schemas.microsoft.com/office/powerpoint/2010/main" val="1980265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AF41D9B-BCEA-4065-9A00-A5CB4DA7A7EE}" type="slidenum">
              <a:rPr lang="en-US" altLang="en-US"/>
              <a:pPr/>
              <a:t>18</a:t>
            </a:fld>
            <a:endParaRPr lang="en-US" altLang="en-US"/>
          </a:p>
        </p:txBody>
      </p:sp>
    </p:spTree>
    <p:extLst>
      <p:ext uri="{BB962C8B-B14F-4D97-AF65-F5344CB8AC3E}">
        <p14:creationId xmlns:p14="http://schemas.microsoft.com/office/powerpoint/2010/main" val="746640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36C02BB-1544-4B96-AB00-C4C3AA09D1BC}" type="slidenum">
              <a:rPr lang="en-US" altLang="en-US"/>
              <a:pPr/>
              <a:t>19</a:t>
            </a:fld>
            <a:endParaRPr lang="en-US" altLang="en-US"/>
          </a:p>
        </p:txBody>
      </p:sp>
    </p:spTree>
    <p:extLst>
      <p:ext uri="{BB962C8B-B14F-4D97-AF65-F5344CB8AC3E}">
        <p14:creationId xmlns:p14="http://schemas.microsoft.com/office/powerpoint/2010/main" val="54198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290B869-D7DB-4031-B80F-34E0663A819F}" type="slidenum">
              <a:rPr lang="en-US" altLang="en-US"/>
              <a:pPr/>
              <a:t>20</a:t>
            </a:fld>
            <a:endParaRPr lang="en-US" altLang="en-US"/>
          </a:p>
        </p:txBody>
      </p:sp>
    </p:spTree>
    <p:extLst>
      <p:ext uri="{BB962C8B-B14F-4D97-AF65-F5344CB8AC3E}">
        <p14:creationId xmlns:p14="http://schemas.microsoft.com/office/powerpoint/2010/main" val="157680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228FCDF-FAA5-4A33-8201-62E561368910}" type="slidenum">
              <a:rPr lang="en-US" altLang="en-US"/>
              <a:pPr/>
              <a:t>3</a:t>
            </a:fld>
            <a:endParaRPr lang="en-US" altLang="en-US"/>
          </a:p>
        </p:txBody>
      </p:sp>
    </p:spTree>
    <p:extLst>
      <p:ext uri="{BB962C8B-B14F-4D97-AF65-F5344CB8AC3E}">
        <p14:creationId xmlns:p14="http://schemas.microsoft.com/office/powerpoint/2010/main" val="2354906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E950453-4709-443F-A6C3-830E17F5B8BF}" type="slidenum">
              <a:rPr lang="en-US" altLang="en-US"/>
              <a:pPr/>
              <a:t>21</a:t>
            </a:fld>
            <a:endParaRPr lang="en-US" altLang="en-US"/>
          </a:p>
        </p:txBody>
      </p:sp>
    </p:spTree>
    <p:extLst>
      <p:ext uri="{BB962C8B-B14F-4D97-AF65-F5344CB8AC3E}">
        <p14:creationId xmlns:p14="http://schemas.microsoft.com/office/powerpoint/2010/main" val="2780283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102E963-3FF5-48BB-B2D4-A1C18E505EF3}" type="slidenum">
              <a:rPr lang="en-US" altLang="en-US"/>
              <a:pPr/>
              <a:t>22</a:t>
            </a:fld>
            <a:endParaRPr lang="en-US" altLang="en-US"/>
          </a:p>
        </p:txBody>
      </p:sp>
    </p:spTree>
    <p:extLst>
      <p:ext uri="{BB962C8B-B14F-4D97-AF65-F5344CB8AC3E}">
        <p14:creationId xmlns:p14="http://schemas.microsoft.com/office/powerpoint/2010/main" val="2419007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9B07FFF-A03B-4C96-9E40-B9C7D9988FF9}" type="slidenum">
              <a:rPr lang="en-US" altLang="en-US"/>
              <a:pPr/>
              <a:t>23</a:t>
            </a:fld>
            <a:endParaRPr lang="en-US" altLang="en-US"/>
          </a:p>
        </p:txBody>
      </p:sp>
    </p:spTree>
    <p:extLst>
      <p:ext uri="{BB962C8B-B14F-4D97-AF65-F5344CB8AC3E}">
        <p14:creationId xmlns:p14="http://schemas.microsoft.com/office/powerpoint/2010/main" val="1273043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3135607-EECC-47F6-AE48-0824635891C0}" type="slidenum">
              <a:rPr lang="en-US" altLang="en-US"/>
              <a:pPr/>
              <a:t>24</a:t>
            </a:fld>
            <a:endParaRPr lang="en-US" altLang="en-US"/>
          </a:p>
        </p:txBody>
      </p:sp>
    </p:spTree>
    <p:extLst>
      <p:ext uri="{BB962C8B-B14F-4D97-AF65-F5344CB8AC3E}">
        <p14:creationId xmlns:p14="http://schemas.microsoft.com/office/powerpoint/2010/main" val="1432146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8707D18-29B2-4090-A1FE-CEE06DE3338C}" type="slidenum">
              <a:rPr lang="en-US" altLang="en-US"/>
              <a:pPr/>
              <a:t>25</a:t>
            </a:fld>
            <a:endParaRPr lang="en-US" altLang="en-US"/>
          </a:p>
        </p:txBody>
      </p:sp>
    </p:spTree>
    <p:extLst>
      <p:ext uri="{BB962C8B-B14F-4D97-AF65-F5344CB8AC3E}">
        <p14:creationId xmlns:p14="http://schemas.microsoft.com/office/powerpoint/2010/main" val="716730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50CA2B9-601C-49E3-8BE4-8E2E12FFD53D}" type="slidenum">
              <a:rPr lang="en-US" altLang="en-US"/>
              <a:pPr/>
              <a:t>26</a:t>
            </a:fld>
            <a:endParaRPr lang="en-US" altLang="en-US"/>
          </a:p>
        </p:txBody>
      </p:sp>
    </p:spTree>
    <p:extLst>
      <p:ext uri="{BB962C8B-B14F-4D97-AF65-F5344CB8AC3E}">
        <p14:creationId xmlns:p14="http://schemas.microsoft.com/office/powerpoint/2010/main" val="3339759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48EB1C1-34A1-4BAA-B082-4559FDF4435D}" type="slidenum">
              <a:rPr lang="en-US" altLang="en-US"/>
              <a:pPr/>
              <a:t>27</a:t>
            </a:fld>
            <a:endParaRPr lang="en-US" altLang="en-US"/>
          </a:p>
        </p:txBody>
      </p:sp>
    </p:spTree>
    <p:extLst>
      <p:ext uri="{BB962C8B-B14F-4D97-AF65-F5344CB8AC3E}">
        <p14:creationId xmlns:p14="http://schemas.microsoft.com/office/powerpoint/2010/main" val="1820838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03411F2-1B6E-48C1-9AEB-7B7A1309F6C6}" type="slidenum">
              <a:rPr lang="en-US" altLang="en-US"/>
              <a:pPr/>
              <a:t>28</a:t>
            </a:fld>
            <a:endParaRPr lang="en-US" altLang="en-US"/>
          </a:p>
        </p:txBody>
      </p:sp>
    </p:spTree>
    <p:extLst>
      <p:ext uri="{BB962C8B-B14F-4D97-AF65-F5344CB8AC3E}">
        <p14:creationId xmlns:p14="http://schemas.microsoft.com/office/powerpoint/2010/main" val="3868646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EFA0D7F-8D4D-4B2F-8477-6F4579E28127}" type="slidenum">
              <a:rPr lang="en-US" altLang="en-US"/>
              <a:pPr/>
              <a:t>29</a:t>
            </a:fld>
            <a:endParaRPr lang="en-US" altLang="en-US"/>
          </a:p>
        </p:txBody>
      </p:sp>
    </p:spTree>
    <p:extLst>
      <p:ext uri="{BB962C8B-B14F-4D97-AF65-F5344CB8AC3E}">
        <p14:creationId xmlns:p14="http://schemas.microsoft.com/office/powerpoint/2010/main" val="115996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79E5156-0736-480D-9A98-AC445BA9FE0E}" type="slidenum">
              <a:rPr lang="en-US" altLang="en-US"/>
              <a:pPr/>
              <a:t>30</a:t>
            </a:fld>
            <a:endParaRPr lang="en-US" altLang="en-US"/>
          </a:p>
        </p:txBody>
      </p:sp>
    </p:spTree>
    <p:extLst>
      <p:ext uri="{BB962C8B-B14F-4D97-AF65-F5344CB8AC3E}">
        <p14:creationId xmlns:p14="http://schemas.microsoft.com/office/powerpoint/2010/main" val="30553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5DE2975-FC52-414E-A777-7F3E4D1A38A0}" type="slidenum">
              <a:rPr lang="en-US" altLang="en-US"/>
              <a:pPr/>
              <a:t>4</a:t>
            </a:fld>
            <a:endParaRPr lang="en-US" altLang="en-US"/>
          </a:p>
        </p:txBody>
      </p:sp>
    </p:spTree>
    <p:extLst>
      <p:ext uri="{BB962C8B-B14F-4D97-AF65-F5344CB8AC3E}">
        <p14:creationId xmlns:p14="http://schemas.microsoft.com/office/powerpoint/2010/main" val="1093600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5563E07-5C6C-4D4F-90DE-6F3A51D44DC8}" type="slidenum">
              <a:rPr lang="en-US" altLang="en-US"/>
              <a:pPr/>
              <a:t>31</a:t>
            </a:fld>
            <a:endParaRPr lang="en-US" altLang="en-US"/>
          </a:p>
        </p:txBody>
      </p:sp>
    </p:spTree>
    <p:extLst>
      <p:ext uri="{BB962C8B-B14F-4D97-AF65-F5344CB8AC3E}">
        <p14:creationId xmlns:p14="http://schemas.microsoft.com/office/powerpoint/2010/main" val="3144177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5186B1B-9643-42F3-B040-4ECE5BE9C08E}" type="slidenum">
              <a:rPr lang="en-US" altLang="en-US"/>
              <a:pPr/>
              <a:t>32</a:t>
            </a:fld>
            <a:endParaRPr lang="en-US" altLang="en-US"/>
          </a:p>
        </p:txBody>
      </p:sp>
    </p:spTree>
    <p:extLst>
      <p:ext uri="{BB962C8B-B14F-4D97-AF65-F5344CB8AC3E}">
        <p14:creationId xmlns:p14="http://schemas.microsoft.com/office/powerpoint/2010/main" val="3350737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6A81ECC-DA24-4630-A27F-117991BADE03}" type="slidenum">
              <a:rPr lang="en-US" altLang="en-US"/>
              <a:pPr/>
              <a:t>33</a:t>
            </a:fld>
            <a:endParaRPr lang="en-US" altLang="en-US"/>
          </a:p>
        </p:txBody>
      </p:sp>
    </p:spTree>
    <p:extLst>
      <p:ext uri="{BB962C8B-B14F-4D97-AF65-F5344CB8AC3E}">
        <p14:creationId xmlns:p14="http://schemas.microsoft.com/office/powerpoint/2010/main" val="3163490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7FDFFF3-F975-4206-B15B-5F98676DEFFE}" type="slidenum">
              <a:rPr lang="en-US" altLang="en-US"/>
              <a:pPr/>
              <a:t>34</a:t>
            </a:fld>
            <a:endParaRPr lang="en-US" altLang="en-US"/>
          </a:p>
        </p:txBody>
      </p:sp>
    </p:spTree>
    <p:extLst>
      <p:ext uri="{BB962C8B-B14F-4D97-AF65-F5344CB8AC3E}">
        <p14:creationId xmlns:p14="http://schemas.microsoft.com/office/powerpoint/2010/main" val="1781248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0FA40D2-D79E-4A29-8747-D9DA0E5C977C}" type="slidenum">
              <a:rPr lang="en-US" altLang="en-US"/>
              <a:pPr/>
              <a:t>35</a:t>
            </a:fld>
            <a:endParaRPr lang="en-US" altLang="en-US"/>
          </a:p>
        </p:txBody>
      </p:sp>
    </p:spTree>
    <p:extLst>
      <p:ext uri="{BB962C8B-B14F-4D97-AF65-F5344CB8AC3E}">
        <p14:creationId xmlns:p14="http://schemas.microsoft.com/office/powerpoint/2010/main" val="3541618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940AD0B-BCE1-4E44-A995-0C76100B3D35}" type="slidenum">
              <a:rPr lang="en-US" altLang="en-US"/>
              <a:pPr/>
              <a:t>36</a:t>
            </a:fld>
            <a:endParaRPr lang="en-US" altLang="en-US"/>
          </a:p>
        </p:txBody>
      </p:sp>
    </p:spTree>
    <p:extLst>
      <p:ext uri="{BB962C8B-B14F-4D97-AF65-F5344CB8AC3E}">
        <p14:creationId xmlns:p14="http://schemas.microsoft.com/office/powerpoint/2010/main" val="4171946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F2C0FA4-8890-4725-85AE-DDC495FDD1D4}" type="slidenum">
              <a:rPr lang="en-US" altLang="en-US"/>
              <a:pPr/>
              <a:t>37</a:t>
            </a:fld>
            <a:endParaRPr lang="en-US" altLang="en-US"/>
          </a:p>
        </p:txBody>
      </p:sp>
    </p:spTree>
    <p:extLst>
      <p:ext uri="{BB962C8B-B14F-4D97-AF65-F5344CB8AC3E}">
        <p14:creationId xmlns:p14="http://schemas.microsoft.com/office/powerpoint/2010/main" val="2544185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33B6081-D37D-4B68-82BF-7B5BC2535C2C}" type="slidenum">
              <a:rPr lang="en-US" altLang="en-US"/>
              <a:pPr/>
              <a:t>38</a:t>
            </a:fld>
            <a:endParaRPr lang="en-US" altLang="en-US"/>
          </a:p>
        </p:txBody>
      </p:sp>
    </p:spTree>
    <p:extLst>
      <p:ext uri="{BB962C8B-B14F-4D97-AF65-F5344CB8AC3E}">
        <p14:creationId xmlns:p14="http://schemas.microsoft.com/office/powerpoint/2010/main" val="2184514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6602DD9-2A2B-4291-8E43-BC01AA962EF0}" type="slidenum">
              <a:rPr lang="en-US" altLang="en-US"/>
              <a:pPr/>
              <a:t>39</a:t>
            </a:fld>
            <a:endParaRPr lang="en-US" altLang="en-US"/>
          </a:p>
        </p:txBody>
      </p:sp>
    </p:spTree>
    <p:extLst>
      <p:ext uri="{BB962C8B-B14F-4D97-AF65-F5344CB8AC3E}">
        <p14:creationId xmlns:p14="http://schemas.microsoft.com/office/powerpoint/2010/main" val="3811493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A14B823-2F77-4408-B335-2750ABE98A68}" type="slidenum">
              <a:rPr lang="en-US" altLang="en-US"/>
              <a:pPr/>
              <a:t>40</a:t>
            </a:fld>
            <a:endParaRPr lang="en-US" altLang="en-US"/>
          </a:p>
        </p:txBody>
      </p:sp>
    </p:spTree>
    <p:extLst>
      <p:ext uri="{BB962C8B-B14F-4D97-AF65-F5344CB8AC3E}">
        <p14:creationId xmlns:p14="http://schemas.microsoft.com/office/powerpoint/2010/main" val="55669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B31EC2D-A781-4CCF-A6E9-FD813411A4A8}" type="slidenum">
              <a:rPr lang="en-US" altLang="en-US"/>
              <a:pPr/>
              <a:t>5</a:t>
            </a:fld>
            <a:endParaRPr lang="en-US" altLang="en-US"/>
          </a:p>
        </p:txBody>
      </p:sp>
    </p:spTree>
    <p:extLst>
      <p:ext uri="{BB962C8B-B14F-4D97-AF65-F5344CB8AC3E}">
        <p14:creationId xmlns:p14="http://schemas.microsoft.com/office/powerpoint/2010/main" val="2212686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37CC7A7-0702-42E0-BE44-BFB305197520}" type="slidenum">
              <a:rPr lang="en-US" altLang="en-US"/>
              <a:pPr/>
              <a:t>41</a:t>
            </a:fld>
            <a:endParaRPr lang="en-US" altLang="en-US"/>
          </a:p>
        </p:txBody>
      </p:sp>
    </p:spTree>
    <p:extLst>
      <p:ext uri="{BB962C8B-B14F-4D97-AF65-F5344CB8AC3E}">
        <p14:creationId xmlns:p14="http://schemas.microsoft.com/office/powerpoint/2010/main" val="2055352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A792FED-A1B4-4C30-A1F8-405E554D5526}" type="slidenum">
              <a:rPr lang="en-US" altLang="en-US"/>
              <a:pPr/>
              <a:t>42</a:t>
            </a:fld>
            <a:endParaRPr lang="en-US" altLang="en-US"/>
          </a:p>
        </p:txBody>
      </p:sp>
    </p:spTree>
    <p:extLst>
      <p:ext uri="{BB962C8B-B14F-4D97-AF65-F5344CB8AC3E}">
        <p14:creationId xmlns:p14="http://schemas.microsoft.com/office/powerpoint/2010/main" val="1107902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06518D6-8D70-4748-9EB0-F125F4F62718}" type="slidenum">
              <a:rPr lang="en-US" altLang="en-US"/>
              <a:pPr/>
              <a:t>43</a:t>
            </a:fld>
            <a:endParaRPr lang="en-US" altLang="en-US"/>
          </a:p>
        </p:txBody>
      </p:sp>
    </p:spTree>
    <p:extLst>
      <p:ext uri="{BB962C8B-B14F-4D97-AF65-F5344CB8AC3E}">
        <p14:creationId xmlns:p14="http://schemas.microsoft.com/office/powerpoint/2010/main" val="822983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79B115D-E550-4488-94E4-7B4A032AB71C}" type="slidenum">
              <a:rPr lang="en-US" altLang="en-US"/>
              <a:pPr/>
              <a:t>44</a:t>
            </a:fld>
            <a:endParaRPr lang="en-US" altLang="en-US"/>
          </a:p>
        </p:txBody>
      </p:sp>
    </p:spTree>
    <p:extLst>
      <p:ext uri="{BB962C8B-B14F-4D97-AF65-F5344CB8AC3E}">
        <p14:creationId xmlns:p14="http://schemas.microsoft.com/office/powerpoint/2010/main" val="764195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1F64DF9-3D59-4A2F-9BF4-0ABC16FF2B7A}" type="slidenum">
              <a:rPr lang="en-US" altLang="en-US"/>
              <a:pPr/>
              <a:t>45</a:t>
            </a:fld>
            <a:endParaRPr lang="en-US" altLang="en-US"/>
          </a:p>
        </p:txBody>
      </p:sp>
    </p:spTree>
    <p:extLst>
      <p:ext uri="{BB962C8B-B14F-4D97-AF65-F5344CB8AC3E}">
        <p14:creationId xmlns:p14="http://schemas.microsoft.com/office/powerpoint/2010/main" val="9630877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602BFDA-DCA4-47E9-B141-DC305BBB02C1}" type="slidenum">
              <a:rPr lang="en-US" altLang="en-US"/>
              <a:pPr/>
              <a:t>46</a:t>
            </a:fld>
            <a:endParaRPr lang="en-US" altLang="en-US"/>
          </a:p>
        </p:txBody>
      </p:sp>
    </p:spTree>
    <p:extLst>
      <p:ext uri="{BB962C8B-B14F-4D97-AF65-F5344CB8AC3E}">
        <p14:creationId xmlns:p14="http://schemas.microsoft.com/office/powerpoint/2010/main" val="1905652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EC6F2F8-7B9E-49EA-85A8-7BB4ABD3D25E}" type="slidenum">
              <a:rPr lang="en-US" altLang="en-US"/>
              <a:pPr/>
              <a:t>47</a:t>
            </a:fld>
            <a:endParaRPr lang="en-US" altLang="en-US"/>
          </a:p>
        </p:txBody>
      </p:sp>
    </p:spTree>
    <p:extLst>
      <p:ext uri="{BB962C8B-B14F-4D97-AF65-F5344CB8AC3E}">
        <p14:creationId xmlns:p14="http://schemas.microsoft.com/office/powerpoint/2010/main" val="1953087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937A53D-7804-4B73-98CC-D42A75C97D55}" type="slidenum">
              <a:rPr lang="en-US" altLang="en-US"/>
              <a:pPr/>
              <a:t>48</a:t>
            </a:fld>
            <a:endParaRPr lang="en-US" altLang="en-US"/>
          </a:p>
        </p:txBody>
      </p:sp>
    </p:spTree>
    <p:extLst>
      <p:ext uri="{BB962C8B-B14F-4D97-AF65-F5344CB8AC3E}">
        <p14:creationId xmlns:p14="http://schemas.microsoft.com/office/powerpoint/2010/main" val="130152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70CEEE2-17D2-4EE1-8781-9B8AF6973E34}" type="slidenum">
              <a:rPr lang="en-US" altLang="en-US"/>
              <a:pPr/>
              <a:t>49</a:t>
            </a:fld>
            <a:endParaRPr lang="en-US" altLang="en-US"/>
          </a:p>
        </p:txBody>
      </p:sp>
    </p:spTree>
    <p:extLst>
      <p:ext uri="{BB962C8B-B14F-4D97-AF65-F5344CB8AC3E}">
        <p14:creationId xmlns:p14="http://schemas.microsoft.com/office/powerpoint/2010/main" val="24798317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6CA5E99-2EB6-4DE0-B58C-E9BDD78830ED}" type="slidenum">
              <a:rPr lang="en-US" altLang="en-US"/>
              <a:pPr/>
              <a:t>50</a:t>
            </a:fld>
            <a:endParaRPr lang="en-US" altLang="en-US"/>
          </a:p>
        </p:txBody>
      </p:sp>
    </p:spTree>
    <p:extLst>
      <p:ext uri="{BB962C8B-B14F-4D97-AF65-F5344CB8AC3E}">
        <p14:creationId xmlns:p14="http://schemas.microsoft.com/office/powerpoint/2010/main" val="114006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C79D288-F19D-42FA-ACA4-ACE6CCB5DD22}" type="slidenum">
              <a:rPr lang="en-US" altLang="en-US"/>
              <a:pPr/>
              <a:t>6</a:t>
            </a:fld>
            <a:endParaRPr lang="en-US" altLang="en-US"/>
          </a:p>
        </p:txBody>
      </p:sp>
    </p:spTree>
    <p:extLst>
      <p:ext uri="{BB962C8B-B14F-4D97-AF65-F5344CB8AC3E}">
        <p14:creationId xmlns:p14="http://schemas.microsoft.com/office/powerpoint/2010/main" val="3916857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98BD4C3-9526-43B3-A972-A8F240B17835}" type="slidenum">
              <a:rPr lang="en-US" altLang="en-US"/>
              <a:pPr/>
              <a:t>51</a:t>
            </a:fld>
            <a:endParaRPr lang="en-US" altLang="en-US"/>
          </a:p>
        </p:txBody>
      </p:sp>
    </p:spTree>
    <p:extLst>
      <p:ext uri="{BB962C8B-B14F-4D97-AF65-F5344CB8AC3E}">
        <p14:creationId xmlns:p14="http://schemas.microsoft.com/office/powerpoint/2010/main" val="2680455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87672DB-67D3-4C98-80CA-C622BB67C091}" type="slidenum">
              <a:rPr lang="en-US" altLang="en-US"/>
              <a:pPr/>
              <a:t>52</a:t>
            </a:fld>
            <a:endParaRPr lang="en-US" altLang="en-US"/>
          </a:p>
        </p:txBody>
      </p:sp>
    </p:spTree>
    <p:extLst>
      <p:ext uri="{BB962C8B-B14F-4D97-AF65-F5344CB8AC3E}">
        <p14:creationId xmlns:p14="http://schemas.microsoft.com/office/powerpoint/2010/main" val="1851101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9B085DB-24D1-499E-AD0F-7536044BF27C}" type="slidenum">
              <a:rPr lang="en-US" altLang="en-US"/>
              <a:pPr/>
              <a:t>53</a:t>
            </a:fld>
            <a:endParaRPr lang="en-US" altLang="en-US"/>
          </a:p>
        </p:txBody>
      </p:sp>
    </p:spTree>
    <p:extLst>
      <p:ext uri="{BB962C8B-B14F-4D97-AF65-F5344CB8AC3E}">
        <p14:creationId xmlns:p14="http://schemas.microsoft.com/office/powerpoint/2010/main" val="24474954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6B62BA4-E17C-4AA2-B9EF-6EFDF7DBA5CB}" type="slidenum">
              <a:rPr lang="en-US" altLang="en-US"/>
              <a:pPr/>
              <a:t>54</a:t>
            </a:fld>
            <a:endParaRPr lang="en-US" altLang="en-US"/>
          </a:p>
        </p:txBody>
      </p:sp>
    </p:spTree>
    <p:extLst>
      <p:ext uri="{BB962C8B-B14F-4D97-AF65-F5344CB8AC3E}">
        <p14:creationId xmlns:p14="http://schemas.microsoft.com/office/powerpoint/2010/main" val="39039435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689741A-3058-4E32-B9D9-FB0B41F4C81E}" type="slidenum">
              <a:rPr lang="en-US" altLang="en-US"/>
              <a:pPr/>
              <a:t>55</a:t>
            </a:fld>
            <a:endParaRPr lang="en-US" altLang="en-US"/>
          </a:p>
        </p:txBody>
      </p:sp>
    </p:spTree>
    <p:extLst>
      <p:ext uri="{BB962C8B-B14F-4D97-AF65-F5344CB8AC3E}">
        <p14:creationId xmlns:p14="http://schemas.microsoft.com/office/powerpoint/2010/main" val="381046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7E40722-3231-4DFE-B19F-1A8D97F35FDC}" type="slidenum">
              <a:rPr lang="en-US" altLang="en-US"/>
              <a:pPr/>
              <a:t>56</a:t>
            </a:fld>
            <a:endParaRPr lang="en-US" altLang="en-US"/>
          </a:p>
        </p:txBody>
      </p:sp>
    </p:spTree>
    <p:extLst>
      <p:ext uri="{BB962C8B-B14F-4D97-AF65-F5344CB8AC3E}">
        <p14:creationId xmlns:p14="http://schemas.microsoft.com/office/powerpoint/2010/main" val="849437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C513A54-F835-43FF-937C-8F8047D527BA}" type="slidenum">
              <a:rPr lang="en-US" altLang="en-US"/>
              <a:pPr/>
              <a:t>57</a:t>
            </a:fld>
            <a:endParaRPr lang="en-US" altLang="en-US"/>
          </a:p>
        </p:txBody>
      </p:sp>
    </p:spTree>
    <p:extLst>
      <p:ext uri="{BB962C8B-B14F-4D97-AF65-F5344CB8AC3E}">
        <p14:creationId xmlns:p14="http://schemas.microsoft.com/office/powerpoint/2010/main" val="33939875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AC9123F-061E-4CB1-9F8E-C07B45BF0E53}" type="slidenum">
              <a:rPr lang="en-US" altLang="en-US"/>
              <a:pPr/>
              <a:t>58</a:t>
            </a:fld>
            <a:endParaRPr lang="en-US" altLang="en-US"/>
          </a:p>
        </p:txBody>
      </p:sp>
    </p:spTree>
    <p:extLst>
      <p:ext uri="{BB962C8B-B14F-4D97-AF65-F5344CB8AC3E}">
        <p14:creationId xmlns:p14="http://schemas.microsoft.com/office/powerpoint/2010/main" val="4062767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DBFC56F-3478-4A35-B6B2-4C5815CE10ED}" type="slidenum">
              <a:rPr lang="en-US" altLang="en-US"/>
              <a:pPr/>
              <a:t>59</a:t>
            </a:fld>
            <a:endParaRPr lang="en-US" altLang="en-US"/>
          </a:p>
        </p:txBody>
      </p:sp>
    </p:spTree>
    <p:extLst>
      <p:ext uri="{BB962C8B-B14F-4D97-AF65-F5344CB8AC3E}">
        <p14:creationId xmlns:p14="http://schemas.microsoft.com/office/powerpoint/2010/main" val="23471057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C2FCB26-7A65-4686-BC19-1F8982A8E23E}" type="slidenum">
              <a:rPr lang="en-US" altLang="en-US"/>
              <a:pPr/>
              <a:t>60</a:t>
            </a:fld>
            <a:endParaRPr lang="en-US" altLang="en-US"/>
          </a:p>
        </p:txBody>
      </p:sp>
    </p:spTree>
    <p:extLst>
      <p:ext uri="{BB962C8B-B14F-4D97-AF65-F5344CB8AC3E}">
        <p14:creationId xmlns:p14="http://schemas.microsoft.com/office/powerpoint/2010/main" val="317852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8520E7B-2949-4754-886B-36D01A7B6148}" type="slidenum">
              <a:rPr lang="en-US" altLang="en-US"/>
              <a:pPr/>
              <a:t>7</a:t>
            </a:fld>
            <a:endParaRPr lang="en-US" altLang="en-US"/>
          </a:p>
        </p:txBody>
      </p:sp>
    </p:spTree>
    <p:extLst>
      <p:ext uri="{BB962C8B-B14F-4D97-AF65-F5344CB8AC3E}">
        <p14:creationId xmlns:p14="http://schemas.microsoft.com/office/powerpoint/2010/main" val="21297440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0BE09D7-8171-40CB-93A4-240BC46F6C72}" type="slidenum">
              <a:rPr lang="en-US" altLang="en-US"/>
              <a:pPr/>
              <a:t>61</a:t>
            </a:fld>
            <a:endParaRPr lang="en-US" altLang="en-US"/>
          </a:p>
        </p:txBody>
      </p:sp>
    </p:spTree>
    <p:extLst>
      <p:ext uri="{BB962C8B-B14F-4D97-AF65-F5344CB8AC3E}">
        <p14:creationId xmlns:p14="http://schemas.microsoft.com/office/powerpoint/2010/main" val="12916438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E561F33-3F91-4541-BFF0-8AE5C5EE7637}" type="slidenum">
              <a:rPr lang="en-US" altLang="en-US"/>
              <a:pPr/>
              <a:t>62</a:t>
            </a:fld>
            <a:endParaRPr lang="en-US" altLang="en-US"/>
          </a:p>
        </p:txBody>
      </p:sp>
    </p:spTree>
    <p:extLst>
      <p:ext uri="{BB962C8B-B14F-4D97-AF65-F5344CB8AC3E}">
        <p14:creationId xmlns:p14="http://schemas.microsoft.com/office/powerpoint/2010/main" val="11929684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A11E4A7-11E6-49A2-907B-4BC5B0BBA642}" type="slidenum">
              <a:rPr lang="en-US" altLang="en-US"/>
              <a:pPr/>
              <a:t>63</a:t>
            </a:fld>
            <a:endParaRPr lang="en-US" altLang="en-US"/>
          </a:p>
        </p:txBody>
      </p:sp>
    </p:spTree>
    <p:extLst>
      <p:ext uri="{BB962C8B-B14F-4D97-AF65-F5344CB8AC3E}">
        <p14:creationId xmlns:p14="http://schemas.microsoft.com/office/powerpoint/2010/main" val="35953593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1DC054A-61BE-4918-B7AB-1BABEBD97ED1}" type="slidenum">
              <a:rPr lang="en-US" altLang="en-US"/>
              <a:pPr/>
              <a:t>64</a:t>
            </a:fld>
            <a:endParaRPr lang="en-US" altLang="en-US"/>
          </a:p>
        </p:txBody>
      </p:sp>
    </p:spTree>
    <p:extLst>
      <p:ext uri="{BB962C8B-B14F-4D97-AF65-F5344CB8AC3E}">
        <p14:creationId xmlns:p14="http://schemas.microsoft.com/office/powerpoint/2010/main" val="16280412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AC5809A-CCD1-4665-95AD-411C6C423CD9}" type="slidenum">
              <a:rPr lang="en-US" altLang="en-US"/>
              <a:pPr/>
              <a:t>65</a:t>
            </a:fld>
            <a:endParaRPr lang="en-US" altLang="en-US"/>
          </a:p>
        </p:txBody>
      </p:sp>
    </p:spTree>
    <p:extLst>
      <p:ext uri="{BB962C8B-B14F-4D97-AF65-F5344CB8AC3E}">
        <p14:creationId xmlns:p14="http://schemas.microsoft.com/office/powerpoint/2010/main" val="35795829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BC737FB-7724-4787-9681-D19B86B7DAA6}" type="slidenum">
              <a:rPr lang="en-US" altLang="en-US"/>
              <a:pPr/>
              <a:t>66</a:t>
            </a:fld>
            <a:endParaRPr lang="en-US" altLang="en-US"/>
          </a:p>
        </p:txBody>
      </p:sp>
    </p:spTree>
    <p:extLst>
      <p:ext uri="{BB962C8B-B14F-4D97-AF65-F5344CB8AC3E}">
        <p14:creationId xmlns:p14="http://schemas.microsoft.com/office/powerpoint/2010/main" val="16817316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335659B-4A10-4D78-A6EB-2FB2C2D3E8AE}" type="slidenum">
              <a:rPr lang="en-US" altLang="en-US"/>
              <a:pPr/>
              <a:t>67</a:t>
            </a:fld>
            <a:endParaRPr lang="en-US" altLang="en-US"/>
          </a:p>
        </p:txBody>
      </p:sp>
    </p:spTree>
    <p:extLst>
      <p:ext uri="{BB962C8B-B14F-4D97-AF65-F5344CB8AC3E}">
        <p14:creationId xmlns:p14="http://schemas.microsoft.com/office/powerpoint/2010/main" val="7170894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E1E538E-22CE-40E1-B192-B5D86EFB9E44}" type="slidenum">
              <a:rPr lang="en-US" altLang="en-US"/>
              <a:pPr/>
              <a:t>68</a:t>
            </a:fld>
            <a:endParaRPr lang="en-US" altLang="en-US"/>
          </a:p>
        </p:txBody>
      </p:sp>
    </p:spTree>
    <p:extLst>
      <p:ext uri="{BB962C8B-B14F-4D97-AF65-F5344CB8AC3E}">
        <p14:creationId xmlns:p14="http://schemas.microsoft.com/office/powerpoint/2010/main" val="29010341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D005D1A-03B5-4C6A-A7E3-2E8F8E35E32F}" type="slidenum">
              <a:rPr lang="en-US" altLang="en-US"/>
              <a:pPr/>
              <a:t>69</a:t>
            </a:fld>
            <a:endParaRPr lang="en-US" altLang="en-US"/>
          </a:p>
        </p:txBody>
      </p:sp>
    </p:spTree>
    <p:extLst>
      <p:ext uri="{BB962C8B-B14F-4D97-AF65-F5344CB8AC3E}">
        <p14:creationId xmlns:p14="http://schemas.microsoft.com/office/powerpoint/2010/main" val="35724671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2992AF6-18F8-4B09-B7E0-6A2A7FD8525B}" type="slidenum">
              <a:rPr lang="en-US" altLang="en-US"/>
              <a:pPr/>
              <a:t>70</a:t>
            </a:fld>
            <a:endParaRPr lang="en-US" altLang="en-US"/>
          </a:p>
        </p:txBody>
      </p:sp>
    </p:spTree>
    <p:extLst>
      <p:ext uri="{BB962C8B-B14F-4D97-AF65-F5344CB8AC3E}">
        <p14:creationId xmlns:p14="http://schemas.microsoft.com/office/powerpoint/2010/main" val="66600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8FF366F-135B-4056-B2CC-58CE7E2107FA}" type="slidenum">
              <a:rPr lang="en-US" altLang="en-US"/>
              <a:pPr/>
              <a:t>8</a:t>
            </a:fld>
            <a:endParaRPr lang="en-US" altLang="en-US"/>
          </a:p>
        </p:txBody>
      </p:sp>
    </p:spTree>
    <p:extLst>
      <p:ext uri="{BB962C8B-B14F-4D97-AF65-F5344CB8AC3E}">
        <p14:creationId xmlns:p14="http://schemas.microsoft.com/office/powerpoint/2010/main" val="38513869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9D107D2-9457-4C0E-9AA7-AA11F07CA729}" type="slidenum">
              <a:rPr lang="en-US" altLang="en-US"/>
              <a:pPr/>
              <a:t>71</a:t>
            </a:fld>
            <a:endParaRPr lang="en-US" altLang="en-US"/>
          </a:p>
        </p:txBody>
      </p:sp>
    </p:spTree>
    <p:extLst>
      <p:ext uri="{BB962C8B-B14F-4D97-AF65-F5344CB8AC3E}">
        <p14:creationId xmlns:p14="http://schemas.microsoft.com/office/powerpoint/2010/main" val="765609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3956558-2FB8-4DEE-AD80-143D3F9742E7}" type="slidenum">
              <a:rPr lang="en-US" altLang="en-US"/>
              <a:pPr/>
              <a:t>72</a:t>
            </a:fld>
            <a:endParaRPr lang="en-US" altLang="en-US"/>
          </a:p>
        </p:txBody>
      </p:sp>
    </p:spTree>
    <p:extLst>
      <p:ext uri="{BB962C8B-B14F-4D97-AF65-F5344CB8AC3E}">
        <p14:creationId xmlns:p14="http://schemas.microsoft.com/office/powerpoint/2010/main" val="11410362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9BDA7B9-5975-4206-AF5F-F0F19685346E}" type="slidenum">
              <a:rPr lang="en-US" altLang="en-US"/>
              <a:pPr/>
              <a:t>73</a:t>
            </a:fld>
            <a:endParaRPr lang="en-US" altLang="en-US"/>
          </a:p>
        </p:txBody>
      </p:sp>
    </p:spTree>
    <p:extLst>
      <p:ext uri="{BB962C8B-B14F-4D97-AF65-F5344CB8AC3E}">
        <p14:creationId xmlns:p14="http://schemas.microsoft.com/office/powerpoint/2010/main" val="1632163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D916648-260B-4795-A684-7AE9F5AAFD13}" type="slidenum">
              <a:rPr lang="en-US" altLang="en-US"/>
              <a:pPr/>
              <a:t>74</a:t>
            </a:fld>
            <a:endParaRPr lang="en-US" altLang="en-US"/>
          </a:p>
        </p:txBody>
      </p:sp>
    </p:spTree>
    <p:extLst>
      <p:ext uri="{BB962C8B-B14F-4D97-AF65-F5344CB8AC3E}">
        <p14:creationId xmlns:p14="http://schemas.microsoft.com/office/powerpoint/2010/main" val="29080775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DFC6D86-1002-4D67-A5A1-C8AD694D2822}" type="slidenum">
              <a:rPr lang="en-US" altLang="en-US"/>
              <a:pPr/>
              <a:t>75</a:t>
            </a:fld>
            <a:endParaRPr lang="en-US" altLang="en-US"/>
          </a:p>
        </p:txBody>
      </p:sp>
    </p:spTree>
    <p:extLst>
      <p:ext uri="{BB962C8B-B14F-4D97-AF65-F5344CB8AC3E}">
        <p14:creationId xmlns:p14="http://schemas.microsoft.com/office/powerpoint/2010/main" val="20920892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0D59290-83E5-49FC-B3ED-AC2ABA943004}" type="slidenum">
              <a:rPr lang="en-US" altLang="en-US"/>
              <a:pPr/>
              <a:t>76</a:t>
            </a:fld>
            <a:endParaRPr lang="en-US" altLang="en-US"/>
          </a:p>
        </p:txBody>
      </p:sp>
    </p:spTree>
    <p:extLst>
      <p:ext uri="{BB962C8B-B14F-4D97-AF65-F5344CB8AC3E}">
        <p14:creationId xmlns:p14="http://schemas.microsoft.com/office/powerpoint/2010/main" val="31410032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301C7A1-102B-4CDC-B41E-F4BDA9DAEE1C}" type="slidenum">
              <a:rPr lang="en-US" altLang="en-US"/>
              <a:pPr/>
              <a:t>77</a:t>
            </a:fld>
            <a:endParaRPr lang="en-US" altLang="en-US"/>
          </a:p>
        </p:txBody>
      </p:sp>
    </p:spTree>
    <p:extLst>
      <p:ext uri="{BB962C8B-B14F-4D97-AF65-F5344CB8AC3E}">
        <p14:creationId xmlns:p14="http://schemas.microsoft.com/office/powerpoint/2010/main" val="28868817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32D3116-1A57-4528-964F-17CC6E967AA7}" type="slidenum">
              <a:rPr lang="en-US" altLang="en-US"/>
              <a:pPr/>
              <a:t>78</a:t>
            </a:fld>
            <a:endParaRPr lang="en-US" altLang="en-US"/>
          </a:p>
        </p:txBody>
      </p:sp>
    </p:spTree>
    <p:extLst>
      <p:ext uri="{BB962C8B-B14F-4D97-AF65-F5344CB8AC3E}">
        <p14:creationId xmlns:p14="http://schemas.microsoft.com/office/powerpoint/2010/main" val="2095389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8C8F911-91EC-45BD-A30A-BE8D53E4D013}" type="slidenum">
              <a:rPr lang="en-US" altLang="en-US"/>
              <a:pPr/>
              <a:t>79</a:t>
            </a:fld>
            <a:endParaRPr lang="en-US" altLang="en-US"/>
          </a:p>
        </p:txBody>
      </p:sp>
    </p:spTree>
    <p:extLst>
      <p:ext uri="{BB962C8B-B14F-4D97-AF65-F5344CB8AC3E}">
        <p14:creationId xmlns:p14="http://schemas.microsoft.com/office/powerpoint/2010/main" val="432405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BD7B7E3-68B4-4337-A646-D6854F6C756C}" type="slidenum">
              <a:rPr lang="en-US" altLang="en-US"/>
              <a:pPr/>
              <a:t>80</a:t>
            </a:fld>
            <a:endParaRPr lang="en-US" altLang="en-US"/>
          </a:p>
        </p:txBody>
      </p:sp>
    </p:spTree>
    <p:extLst>
      <p:ext uri="{BB962C8B-B14F-4D97-AF65-F5344CB8AC3E}">
        <p14:creationId xmlns:p14="http://schemas.microsoft.com/office/powerpoint/2010/main" val="242805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5ACC2DF-1746-4C31-872C-95A5F698C534}" type="slidenum">
              <a:rPr lang="en-US" altLang="en-US"/>
              <a:pPr/>
              <a:t>9</a:t>
            </a:fld>
            <a:endParaRPr lang="en-US" altLang="en-US"/>
          </a:p>
        </p:txBody>
      </p:sp>
    </p:spTree>
    <p:extLst>
      <p:ext uri="{BB962C8B-B14F-4D97-AF65-F5344CB8AC3E}">
        <p14:creationId xmlns:p14="http://schemas.microsoft.com/office/powerpoint/2010/main" val="865875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8D8E567-BA67-4FCA-9600-212004D693FF}" type="slidenum">
              <a:rPr lang="en-US" altLang="en-US"/>
              <a:pPr/>
              <a:t>81</a:t>
            </a:fld>
            <a:endParaRPr lang="en-US" altLang="en-US"/>
          </a:p>
        </p:txBody>
      </p:sp>
    </p:spTree>
    <p:extLst>
      <p:ext uri="{BB962C8B-B14F-4D97-AF65-F5344CB8AC3E}">
        <p14:creationId xmlns:p14="http://schemas.microsoft.com/office/powerpoint/2010/main" val="9624391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0F277B6-A7C6-4F90-9BE4-ED6C13926B0C}" type="slidenum">
              <a:rPr lang="en-US" altLang="en-US"/>
              <a:pPr/>
              <a:t>82</a:t>
            </a:fld>
            <a:endParaRPr lang="en-US" altLang="en-US"/>
          </a:p>
        </p:txBody>
      </p:sp>
    </p:spTree>
    <p:extLst>
      <p:ext uri="{BB962C8B-B14F-4D97-AF65-F5344CB8AC3E}">
        <p14:creationId xmlns:p14="http://schemas.microsoft.com/office/powerpoint/2010/main" val="30663287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4ED9361-6C8A-4CFF-B99E-E124B30B7015}" type="slidenum">
              <a:rPr lang="en-US" altLang="en-US"/>
              <a:pPr/>
              <a:t>83</a:t>
            </a:fld>
            <a:endParaRPr lang="en-US" altLang="en-US"/>
          </a:p>
        </p:txBody>
      </p:sp>
    </p:spTree>
    <p:extLst>
      <p:ext uri="{BB962C8B-B14F-4D97-AF65-F5344CB8AC3E}">
        <p14:creationId xmlns:p14="http://schemas.microsoft.com/office/powerpoint/2010/main" val="17753722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B013C5C-9FEB-4C6C-8D35-303BA7A19C68}" type="slidenum">
              <a:rPr lang="en-US" altLang="en-US"/>
              <a:pPr/>
              <a:t>84</a:t>
            </a:fld>
            <a:endParaRPr lang="en-US" altLang="en-US"/>
          </a:p>
        </p:txBody>
      </p:sp>
    </p:spTree>
    <p:extLst>
      <p:ext uri="{BB962C8B-B14F-4D97-AF65-F5344CB8AC3E}">
        <p14:creationId xmlns:p14="http://schemas.microsoft.com/office/powerpoint/2010/main" val="33818617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2350949-59A3-480C-AF5E-2324FA524BF6}" type="slidenum">
              <a:rPr lang="en-US" altLang="en-US"/>
              <a:pPr/>
              <a:t>85</a:t>
            </a:fld>
            <a:endParaRPr lang="en-US" altLang="en-US"/>
          </a:p>
        </p:txBody>
      </p:sp>
    </p:spTree>
    <p:extLst>
      <p:ext uri="{BB962C8B-B14F-4D97-AF65-F5344CB8AC3E}">
        <p14:creationId xmlns:p14="http://schemas.microsoft.com/office/powerpoint/2010/main" val="34079373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DD36826-CB71-4E2B-80BF-1C91D2ACA692}" type="slidenum">
              <a:rPr lang="en-US" altLang="en-US"/>
              <a:pPr/>
              <a:t>86</a:t>
            </a:fld>
            <a:endParaRPr lang="en-US" altLang="en-US"/>
          </a:p>
        </p:txBody>
      </p:sp>
    </p:spTree>
    <p:extLst>
      <p:ext uri="{BB962C8B-B14F-4D97-AF65-F5344CB8AC3E}">
        <p14:creationId xmlns:p14="http://schemas.microsoft.com/office/powerpoint/2010/main" val="38970816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DCF2D0A-FE0B-4A9C-9592-DC06CF653937}" type="slidenum">
              <a:rPr lang="en-US" altLang="en-US"/>
              <a:pPr/>
              <a:t>87</a:t>
            </a:fld>
            <a:endParaRPr lang="en-US" altLang="en-US"/>
          </a:p>
        </p:txBody>
      </p:sp>
    </p:spTree>
    <p:extLst>
      <p:ext uri="{BB962C8B-B14F-4D97-AF65-F5344CB8AC3E}">
        <p14:creationId xmlns:p14="http://schemas.microsoft.com/office/powerpoint/2010/main" val="28262914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CAD0A46-4D50-4C32-A80E-64A2A2295A90}" type="slidenum">
              <a:rPr lang="en-US" altLang="en-US"/>
              <a:pPr/>
              <a:t>88</a:t>
            </a:fld>
            <a:endParaRPr lang="en-US" altLang="en-US"/>
          </a:p>
        </p:txBody>
      </p:sp>
    </p:spTree>
    <p:extLst>
      <p:ext uri="{BB962C8B-B14F-4D97-AF65-F5344CB8AC3E}">
        <p14:creationId xmlns:p14="http://schemas.microsoft.com/office/powerpoint/2010/main" val="8138411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2B5562A-24F4-4D6C-A770-6F96DB3A4E4A}" type="slidenum">
              <a:rPr lang="en-US" altLang="en-US"/>
              <a:pPr/>
              <a:t>89</a:t>
            </a:fld>
            <a:endParaRPr lang="en-US" altLang="en-US"/>
          </a:p>
        </p:txBody>
      </p:sp>
    </p:spTree>
    <p:extLst>
      <p:ext uri="{BB962C8B-B14F-4D97-AF65-F5344CB8AC3E}">
        <p14:creationId xmlns:p14="http://schemas.microsoft.com/office/powerpoint/2010/main" val="32669497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FF98DD4-1A21-444C-880A-03266D0D46DE}" type="slidenum">
              <a:rPr lang="en-US" altLang="en-US"/>
              <a:pPr/>
              <a:t>90</a:t>
            </a:fld>
            <a:endParaRPr lang="en-US" altLang="en-US"/>
          </a:p>
        </p:txBody>
      </p:sp>
    </p:spTree>
    <p:extLst>
      <p:ext uri="{BB962C8B-B14F-4D97-AF65-F5344CB8AC3E}">
        <p14:creationId xmlns:p14="http://schemas.microsoft.com/office/powerpoint/2010/main" val="60845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E118A60-B4B0-40DE-9CE5-0002309DA13A}" type="slidenum">
              <a:rPr lang="en-US" altLang="en-US"/>
              <a:pPr/>
              <a:t>10</a:t>
            </a:fld>
            <a:endParaRPr lang="en-US" altLang="en-US"/>
          </a:p>
        </p:txBody>
      </p:sp>
    </p:spTree>
    <p:extLst>
      <p:ext uri="{BB962C8B-B14F-4D97-AF65-F5344CB8AC3E}">
        <p14:creationId xmlns:p14="http://schemas.microsoft.com/office/powerpoint/2010/main" val="13835011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CC5448F-248E-4E90-AB3C-ABE2E580A7E3}" type="slidenum">
              <a:rPr lang="en-US" altLang="en-US"/>
              <a:pPr/>
              <a:t>91</a:t>
            </a:fld>
            <a:endParaRPr lang="en-US" altLang="en-US"/>
          </a:p>
        </p:txBody>
      </p:sp>
    </p:spTree>
    <p:extLst>
      <p:ext uri="{BB962C8B-B14F-4D97-AF65-F5344CB8AC3E}">
        <p14:creationId xmlns:p14="http://schemas.microsoft.com/office/powerpoint/2010/main" val="22736125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BB462F1-09AA-4A49-AECF-88444314AA5A}" type="slidenum">
              <a:rPr lang="en-US" altLang="en-US"/>
              <a:pPr/>
              <a:t>92</a:t>
            </a:fld>
            <a:endParaRPr lang="en-US" altLang="en-US"/>
          </a:p>
        </p:txBody>
      </p:sp>
    </p:spTree>
    <p:extLst>
      <p:ext uri="{BB962C8B-B14F-4D97-AF65-F5344CB8AC3E}">
        <p14:creationId xmlns:p14="http://schemas.microsoft.com/office/powerpoint/2010/main" val="14980121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FE4695B-4D1F-4E9C-83E3-8CEE7E85F959}" type="slidenum">
              <a:rPr lang="en-US" altLang="en-US"/>
              <a:pPr/>
              <a:t>93</a:t>
            </a:fld>
            <a:endParaRPr lang="en-US" altLang="en-US"/>
          </a:p>
        </p:txBody>
      </p:sp>
    </p:spTree>
    <p:extLst>
      <p:ext uri="{BB962C8B-B14F-4D97-AF65-F5344CB8AC3E}">
        <p14:creationId xmlns:p14="http://schemas.microsoft.com/office/powerpoint/2010/main" val="40483524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A9487F3-07EF-4741-BF1A-D5191E062D55}" type="slidenum">
              <a:rPr lang="en-US" altLang="en-US"/>
              <a:pPr/>
              <a:t>94</a:t>
            </a:fld>
            <a:endParaRPr lang="en-US" altLang="en-US"/>
          </a:p>
        </p:txBody>
      </p:sp>
    </p:spTree>
    <p:extLst>
      <p:ext uri="{BB962C8B-B14F-4D97-AF65-F5344CB8AC3E}">
        <p14:creationId xmlns:p14="http://schemas.microsoft.com/office/powerpoint/2010/main" val="34032409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5097FE7-031C-4DBD-8039-2E6DA97B127E}" type="slidenum">
              <a:rPr lang="en-US" altLang="en-US"/>
              <a:pPr/>
              <a:t>95</a:t>
            </a:fld>
            <a:endParaRPr lang="en-US" altLang="en-US"/>
          </a:p>
        </p:txBody>
      </p:sp>
    </p:spTree>
    <p:extLst>
      <p:ext uri="{BB962C8B-B14F-4D97-AF65-F5344CB8AC3E}">
        <p14:creationId xmlns:p14="http://schemas.microsoft.com/office/powerpoint/2010/main" val="24764833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0F4A4B1-CECB-4BA9-818F-E4BD4C357B7A}" type="slidenum">
              <a:rPr lang="en-US" altLang="en-US"/>
              <a:pPr/>
              <a:t>96</a:t>
            </a:fld>
            <a:endParaRPr lang="en-US" altLang="en-US"/>
          </a:p>
        </p:txBody>
      </p:sp>
    </p:spTree>
    <p:extLst>
      <p:ext uri="{BB962C8B-B14F-4D97-AF65-F5344CB8AC3E}">
        <p14:creationId xmlns:p14="http://schemas.microsoft.com/office/powerpoint/2010/main" val="41532787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5D49B64-FBD8-4CEB-AA00-DBF7D51E58B4}" type="slidenum">
              <a:rPr lang="en-US" altLang="en-US"/>
              <a:pPr/>
              <a:t>97</a:t>
            </a:fld>
            <a:endParaRPr lang="en-US" altLang="en-US"/>
          </a:p>
        </p:txBody>
      </p:sp>
    </p:spTree>
    <p:extLst>
      <p:ext uri="{BB962C8B-B14F-4D97-AF65-F5344CB8AC3E}">
        <p14:creationId xmlns:p14="http://schemas.microsoft.com/office/powerpoint/2010/main" val="32243031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91233ED-3924-4010-AF4F-8EAF3569497D}" type="slidenum">
              <a:rPr lang="en-US" altLang="en-US"/>
              <a:pPr/>
              <a:t>98</a:t>
            </a:fld>
            <a:endParaRPr lang="en-US" altLang="en-US"/>
          </a:p>
        </p:txBody>
      </p:sp>
    </p:spTree>
    <p:extLst>
      <p:ext uri="{BB962C8B-B14F-4D97-AF65-F5344CB8AC3E}">
        <p14:creationId xmlns:p14="http://schemas.microsoft.com/office/powerpoint/2010/main" val="6816647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E950B1C-7F57-4E87-AC6C-7723EB36589D}" type="slidenum">
              <a:rPr lang="en-US" altLang="en-US"/>
              <a:pPr/>
              <a:t>99</a:t>
            </a:fld>
            <a:endParaRPr lang="en-US" altLang="en-US"/>
          </a:p>
        </p:txBody>
      </p:sp>
    </p:spTree>
    <p:extLst>
      <p:ext uri="{BB962C8B-B14F-4D97-AF65-F5344CB8AC3E}">
        <p14:creationId xmlns:p14="http://schemas.microsoft.com/office/powerpoint/2010/main" val="40828267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9A8D9CA-8969-4BB0-9885-0A12021DB254}" type="slidenum">
              <a:rPr lang="en-US" altLang="en-US"/>
              <a:pPr/>
              <a:t>100</a:t>
            </a:fld>
            <a:endParaRPr lang="en-US" altLang="en-US"/>
          </a:p>
        </p:txBody>
      </p:sp>
    </p:spTree>
    <p:extLst>
      <p:ext uri="{BB962C8B-B14F-4D97-AF65-F5344CB8AC3E}">
        <p14:creationId xmlns:p14="http://schemas.microsoft.com/office/powerpoint/2010/main" val="2144151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26413" y="0"/>
            <a:ext cx="10175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31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3E8D8542-218A-4A4B-B6BE-2C4157B77B75}" type="datetime1">
              <a:rPr lang="en-US"/>
              <a:pPr>
                <a:defRPr/>
              </a:pPr>
              <a:t>11/30/2017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0933BFE4-47D8-4324-B5D9-C1F2D7D88D2B}" type="slidenum">
              <a:rPr lang="en-US" altLang="en-US"/>
              <a:pPr/>
              <a:t>‹#›</a:t>
            </a:fld>
            <a:endParaRPr lang="en-US" altLang="en-US"/>
          </a:p>
        </p:txBody>
      </p:sp>
    </p:spTree>
    <p:extLst>
      <p:ext uri="{BB962C8B-B14F-4D97-AF65-F5344CB8AC3E}">
        <p14:creationId xmlns:p14="http://schemas.microsoft.com/office/powerpoint/2010/main" val="293005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p:cNvSpPr>
            <a:spLocks noGrp="1"/>
          </p:cNvSpPr>
          <p:nvPr>
            <p:ph type="sldNum" sz="quarter" idx="10"/>
          </p:nvPr>
        </p:nvSpPr>
        <p:spPr/>
        <p:txBody>
          <a:bodyPr/>
          <a:lstStyle>
            <a:lvl1pPr>
              <a:defRPr/>
            </a:lvl1pPr>
          </a:lstStyle>
          <a:p>
            <a:fld id="{89469E71-D789-4F87-8C8C-CC360BD2D6FA}" type="slidenum">
              <a:rPr lang="en-US" altLang="en-US"/>
              <a:pPr/>
              <a:t>‹#›</a:t>
            </a:fld>
            <a:endParaRPr lang="en-US" altLang="en-US"/>
          </a:p>
        </p:txBody>
      </p:sp>
    </p:spTree>
    <p:extLst>
      <p:ext uri="{BB962C8B-B14F-4D97-AF65-F5344CB8AC3E}">
        <p14:creationId xmlns:p14="http://schemas.microsoft.com/office/powerpoint/2010/main" val="1107708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323E8508-A9EB-42CB-932E-933C05968CFF}" type="slidenum">
              <a:rPr lang="en-US" altLang="en-US"/>
              <a:pPr/>
              <a:t>‹#›</a:t>
            </a:fld>
            <a:endParaRPr lang="en-US" altLang="en-US"/>
          </a:p>
        </p:txBody>
      </p:sp>
    </p:spTree>
    <p:extLst>
      <p:ext uri="{BB962C8B-B14F-4D97-AF65-F5344CB8AC3E}">
        <p14:creationId xmlns:p14="http://schemas.microsoft.com/office/powerpoint/2010/main" val="161792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fld id="{BBA75D92-C9DB-4115-B482-2D9F9E1822B3}" type="slidenum">
              <a:rPr lang="en-US" altLang="en-US"/>
              <a:pPr/>
              <a:t>‹#›</a:t>
            </a:fld>
            <a:endParaRPr lang="en-US" altLang="en-US"/>
          </a:p>
        </p:txBody>
      </p:sp>
    </p:spTree>
    <p:extLst>
      <p:ext uri="{BB962C8B-B14F-4D97-AF65-F5344CB8AC3E}">
        <p14:creationId xmlns:p14="http://schemas.microsoft.com/office/powerpoint/2010/main" val="108903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AFC24C14-FEBE-44CE-8E6D-46D98A12E9B7}" type="slidenum">
              <a:rPr lang="en-US" altLang="en-US"/>
              <a:pPr/>
              <a:t>‹#›</a:t>
            </a:fld>
            <a:endParaRPr lang="en-US" altLang="en-US"/>
          </a:p>
        </p:txBody>
      </p:sp>
    </p:spTree>
    <p:extLst>
      <p:ext uri="{BB962C8B-B14F-4D97-AF65-F5344CB8AC3E}">
        <p14:creationId xmlns:p14="http://schemas.microsoft.com/office/powerpoint/2010/main" val="424101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fld id="{EB4E8C3C-232E-469B-8ED2-8CC81E8EB70F}" type="slidenum">
              <a:rPr lang="en-US" altLang="en-US"/>
              <a:pPr/>
              <a:t>‹#›</a:t>
            </a:fld>
            <a:endParaRPr lang="en-US" altLang="en-US"/>
          </a:p>
        </p:txBody>
      </p:sp>
    </p:spTree>
    <p:extLst>
      <p:ext uri="{BB962C8B-B14F-4D97-AF65-F5344CB8AC3E}">
        <p14:creationId xmlns:p14="http://schemas.microsoft.com/office/powerpoint/2010/main" val="506585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FF40B0CB-ED53-4D61-BB06-E200220781D9}" type="slidenum">
              <a:rPr lang="en-US" altLang="en-US"/>
              <a:pPr/>
              <a:t>‹#›</a:t>
            </a:fld>
            <a:endParaRPr lang="en-US" altLang="en-US"/>
          </a:p>
        </p:txBody>
      </p:sp>
    </p:spTree>
    <p:extLst>
      <p:ext uri="{BB962C8B-B14F-4D97-AF65-F5344CB8AC3E}">
        <p14:creationId xmlns:p14="http://schemas.microsoft.com/office/powerpoint/2010/main" val="3646196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fld id="{B651B58A-4A6A-4FF2-97C4-09E90B467034}" type="slidenum">
              <a:rPr lang="en-US" altLang="en-US"/>
              <a:pPr/>
              <a:t>‹#›</a:t>
            </a:fld>
            <a:endParaRPr lang="en-US" altLang="en-US"/>
          </a:p>
        </p:txBody>
      </p:sp>
    </p:spTree>
    <p:extLst>
      <p:ext uri="{BB962C8B-B14F-4D97-AF65-F5344CB8AC3E}">
        <p14:creationId xmlns:p14="http://schemas.microsoft.com/office/powerpoint/2010/main" val="1391578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1F697935-C3DA-4AE2-9110-CAD056EFA4A1}" type="slidenum">
              <a:rPr lang="en-US" altLang="en-US"/>
              <a:pPr/>
              <a:t>‹#›</a:t>
            </a:fld>
            <a:endParaRPr lang="en-US" altLang="en-US"/>
          </a:p>
        </p:txBody>
      </p:sp>
    </p:spTree>
    <p:extLst>
      <p:ext uri="{BB962C8B-B14F-4D97-AF65-F5344CB8AC3E}">
        <p14:creationId xmlns:p14="http://schemas.microsoft.com/office/powerpoint/2010/main" val="2883316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DDF907-943B-403D-AA88-BBD812BD7CCE}" type="datetime1">
              <a:rPr lang="en-US"/>
              <a:pPr>
                <a:defRPr/>
              </a:pPr>
              <a:t>11/30/2017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533E8E-6506-458C-AB3A-9FAB99BB073D}" type="slidenum">
              <a:rPr lang="en-US" altLang="en-US"/>
              <a:pPr/>
              <a:t>‹#›</a:t>
            </a:fld>
            <a:endParaRPr lang="en-US" altLang="en-US"/>
          </a:p>
        </p:txBody>
      </p:sp>
    </p:spTree>
    <p:extLst>
      <p:ext uri="{BB962C8B-B14F-4D97-AF65-F5344CB8AC3E}">
        <p14:creationId xmlns:p14="http://schemas.microsoft.com/office/powerpoint/2010/main" val="342034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E1CA66C4-FCC5-4C8B-9422-F18FB7C05706}" type="datetime1">
              <a:rPr lang="en-US"/>
              <a:pPr>
                <a:defRPr/>
              </a:pPr>
              <a:t>11/30/2017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13F5DD59-92B0-4926-B881-3FB85514F00F}" type="slidenum">
              <a:rPr lang="en-US" altLang="en-US"/>
              <a:pPr/>
              <a:t>‹#›</a:t>
            </a:fld>
            <a:endParaRPr lang="en-US" altLang="en-US"/>
          </a:p>
        </p:txBody>
      </p:sp>
    </p:spTree>
    <p:extLst>
      <p:ext uri="{BB962C8B-B14F-4D97-AF65-F5344CB8AC3E}">
        <p14:creationId xmlns:p14="http://schemas.microsoft.com/office/powerpoint/2010/main" val="319390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06DDDC-BA87-4D99-A493-9E11CCC10909}" type="datetime1">
              <a:rPr lang="en-US"/>
              <a:pPr>
                <a:defRPr/>
              </a:pPr>
              <a:t>11/30/2017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4B8742-C016-4C1A-A0D1-D92D0195837D}" type="slidenum">
              <a:rPr lang="en-US" altLang="en-US"/>
              <a:pPr/>
              <a:t>‹#›</a:t>
            </a:fld>
            <a:endParaRPr lang="en-US" altLang="en-US"/>
          </a:p>
        </p:txBody>
      </p:sp>
    </p:spTree>
    <p:extLst>
      <p:ext uri="{BB962C8B-B14F-4D97-AF65-F5344CB8AC3E}">
        <p14:creationId xmlns:p14="http://schemas.microsoft.com/office/powerpoint/2010/main" val="120955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0E7896-726A-454C-BF0D-883EAF4B243A}" type="datetime1">
              <a:rPr lang="en-US"/>
              <a:pPr>
                <a:defRPr/>
              </a:pPr>
              <a:t>11/30/2017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A0949E-6F81-43F3-A723-8E1245CE8A08}" type="slidenum">
              <a:rPr lang="en-US" altLang="en-US"/>
              <a:pPr/>
              <a:t>‹#›</a:t>
            </a:fld>
            <a:endParaRPr lang="en-US" altLang="en-US"/>
          </a:p>
        </p:txBody>
      </p:sp>
    </p:spTree>
    <p:extLst>
      <p:ext uri="{BB962C8B-B14F-4D97-AF65-F5344CB8AC3E}">
        <p14:creationId xmlns:p14="http://schemas.microsoft.com/office/powerpoint/2010/main" val="825633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7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7" name="Slide Number Placeholder 6"/>
          <p:cNvSpPr>
            <a:spLocks noGrp="1"/>
          </p:cNvSpPr>
          <p:nvPr>
            <p:ph type="sldNum" sz="quarter" idx="10"/>
          </p:nvPr>
        </p:nvSpPr>
        <p:spPr/>
        <p:txBody>
          <a:bodyPr/>
          <a:lstStyle>
            <a:lvl1pPr>
              <a:defRPr/>
            </a:lvl1pPr>
          </a:lstStyle>
          <a:p>
            <a:fld id="{6D4180DB-3A26-43B9-B216-4A284197D755}" type="slidenum">
              <a:rPr lang="en-US" altLang="en-US"/>
              <a:pPr/>
              <a:t>‹#›</a:t>
            </a:fld>
            <a:endParaRPr lang="en-US" altLang="en-US"/>
          </a:p>
        </p:txBody>
      </p:sp>
    </p:spTree>
    <p:extLst>
      <p:ext uri="{BB962C8B-B14F-4D97-AF65-F5344CB8AC3E}">
        <p14:creationId xmlns:p14="http://schemas.microsoft.com/office/powerpoint/2010/main" val="3004370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7F09F84-FDC4-48A7-8AB5-3641C555CBBF}" type="datetime1">
              <a:rPr lang="en-US"/>
              <a:pPr>
                <a:defRPr/>
              </a:pPr>
              <a:t>11/30/2017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5E3194E-ACA6-451F-85A1-51E2EEB60F10}" type="slidenum">
              <a:rPr lang="en-US" altLang="en-US"/>
              <a:pPr/>
              <a:t>‹#›</a:t>
            </a:fld>
            <a:endParaRPr lang="en-US" altLang="en-US"/>
          </a:p>
        </p:txBody>
      </p:sp>
    </p:spTree>
    <p:extLst>
      <p:ext uri="{BB962C8B-B14F-4D97-AF65-F5344CB8AC3E}">
        <p14:creationId xmlns:p14="http://schemas.microsoft.com/office/powerpoint/2010/main" val="3421487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6D443D-3377-480A-B12C-ACF6C8E94604}" type="datetime1">
              <a:rPr lang="en-US"/>
              <a:pPr>
                <a:defRPr/>
              </a:pPr>
              <a:t>11/30/2017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3791CBF-3D9A-4BEC-8B39-09D78B4386F5}" type="slidenum">
              <a:rPr lang="en-US" altLang="en-US"/>
              <a:pPr/>
              <a:t>‹#›</a:t>
            </a:fld>
            <a:endParaRPr lang="en-US" altLang="en-US"/>
          </a:p>
        </p:txBody>
      </p:sp>
    </p:spTree>
    <p:extLst>
      <p:ext uri="{BB962C8B-B14F-4D97-AF65-F5344CB8AC3E}">
        <p14:creationId xmlns:p14="http://schemas.microsoft.com/office/powerpoint/2010/main" val="763284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96FC2E-1262-47C2-BF0A-7D40D1154F72}" type="datetime1">
              <a:rPr lang="en-US"/>
              <a:pPr>
                <a:defRPr/>
              </a:pPr>
              <a:t>11/30/2017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DD368EC-FEC9-47A9-933A-B1800FFBE5F0}" type="slidenum">
              <a:rPr lang="en-US" altLang="en-US"/>
              <a:pPr/>
              <a:t>‹#›</a:t>
            </a:fld>
            <a:endParaRPr lang="en-US" altLang="en-US"/>
          </a:p>
        </p:txBody>
      </p:sp>
    </p:spTree>
    <p:extLst>
      <p:ext uri="{BB962C8B-B14F-4D97-AF65-F5344CB8AC3E}">
        <p14:creationId xmlns:p14="http://schemas.microsoft.com/office/powerpoint/2010/main" val="1822990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3AD496-9DC4-4C37-8438-B9224735D402}" type="datetime1">
              <a:rPr lang="en-US"/>
              <a:pPr>
                <a:defRPr/>
              </a:pPr>
              <a:t>11/30/2017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1AE2B5-C2A3-4BC1-82F0-EEAB620925B9}" type="slidenum">
              <a:rPr lang="en-US" altLang="en-US"/>
              <a:pPr/>
              <a:t>‹#›</a:t>
            </a:fld>
            <a:endParaRPr lang="en-US" altLang="en-US"/>
          </a:p>
        </p:txBody>
      </p:sp>
    </p:spTree>
    <p:extLst>
      <p:ext uri="{BB962C8B-B14F-4D97-AF65-F5344CB8AC3E}">
        <p14:creationId xmlns:p14="http://schemas.microsoft.com/office/powerpoint/2010/main" val="1682213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16163A-FB24-46B5-82EB-580B79484C95}" type="datetime1">
              <a:rPr lang="en-US"/>
              <a:pPr>
                <a:defRPr/>
              </a:pPr>
              <a:t>11/30/2017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80F1AF3-C03A-4A99-AA0F-F969053DC784}" type="slidenum">
              <a:rPr lang="en-US" altLang="en-US"/>
              <a:pPr/>
              <a:t>‹#›</a:t>
            </a:fld>
            <a:endParaRPr lang="en-US" altLang="en-US"/>
          </a:p>
        </p:txBody>
      </p:sp>
    </p:spTree>
    <p:extLst>
      <p:ext uri="{BB962C8B-B14F-4D97-AF65-F5344CB8AC3E}">
        <p14:creationId xmlns:p14="http://schemas.microsoft.com/office/powerpoint/2010/main" val="1760573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24E44C-A4F1-4B09-8558-7CBCAE2AE61B}" type="datetime1">
              <a:rPr lang="en-US"/>
              <a:pPr>
                <a:defRPr/>
              </a:pPr>
              <a:t>11/30/2017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98AC613-67EC-4DEF-B4FF-351F726D711B}" type="slidenum">
              <a:rPr lang="en-US" altLang="en-US"/>
              <a:pPr/>
              <a:t>‹#›</a:t>
            </a:fld>
            <a:endParaRPr lang="en-US" altLang="en-US"/>
          </a:p>
        </p:txBody>
      </p:sp>
    </p:spTree>
    <p:extLst>
      <p:ext uri="{BB962C8B-B14F-4D97-AF65-F5344CB8AC3E}">
        <p14:creationId xmlns:p14="http://schemas.microsoft.com/office/powerpoint/2010/main" val="3114603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A2ECD4-365B-406E-A348-E1DB0E3FE462}" type="datetime1">
              <a:rPr lang="en-US"/>
              <a:pPr>
                <a:defRPr/>
              </a:pPr>
              <a:t>11/30/2017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3012D-BD57-4D4A-BE99-CC313A82B7A2}" type="slidenum">
              <a:rPr lang="en-US" altLang="en-US"/>
              <a:pPr/>
              <a:t>‹#›</a:t>
            </a:fld>
            <a:endParaRPr lang="en-US" altLang="en-US"/>
          </a:p>
        </p:txBody>
      </p:sp>
    </p:spTree>
    <p:extLst>
      <p:ext uri="{BB962C8B-B14F-4D97-AF65-F5344CB8AC3E}">
        <p14:creationId xmlns:p14="http://schemas.microsoft.com/office/powerpoint/2010/main" val="428978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fld id="{EDDC37B7-45A6-4CEF-8F86-14FDE1EE1005}" type="slidenum">
              <a:rPr lang="en-US" altLang="en-US"/>
              <a:pPr/>
              <a:t>‹#›</a:t>
            </a:fld>
            <a:endParaRPr lang="en-US" altLang="en-US"/>
          </a:p>
        </p:txBody>
      </p:sp>
    </p:spTree>
    <p:extLst>
      <p:ext uri="{BB962C8B-B14F-4D97-AF65-F5344CB8AC3E}">
        <p14:creationId xmlns:p14="http://schemas.microsoft.com/office/powerpoint/2010/main" val="315019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F9C0A4DC-A304-4287-BE36-A7CDA304C10D}" type="datetime1">
              <a:rPr lang="en-US"/>
              <a:pPr>
                <a:defRPr/>
              </a:pPr>
              <a:t>11/30/2017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B5C45E1-9FDF-4AE1-9D18-500FF5BB52FC}" type="slidenum">
              <a:rPr lang="en-US" altLang="en-US"/>
              <a:pPr/>
              <a:t>‹#›</a:t>
            </a:fld>
            <a:endParaRPr lang="en-US" altLang="en-US"/>
          </a:p>
        </p:txBody>
      </p:sp>
    </p:spTree>
    <p:extLst>
      <p:ext uri="{BB962C8B-B14F-4D97-AF65-F5344CB8AC3E}">
        <p14:creationId xmlns:p14="http://schemas.microsoft.com/office/powerpoint/2010/main" val="381610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p:txBody>
          <a:bodyPr/>
          <a:lstStyle>
            <a:lvl1pPr>
              <a:defRPr/>
            </a:lvl1pPr>
          </a:lstStyle>
          <a:p>
            <a:fld id="{66795661-291B-4A73-8BD8-0055E91BE2AA}" type="slidenum">
              <a:rPr lang="en-US" altLang="en-US"/>
              <a:pPr/>
              <a:t>‹#›</a:t>
            </a:fld>
            <a:endParaRPr lang="en-US" altLang="en-US"/>
          </a:p>
        </p:txBody>
      </p:sp>
    </p:spTree>
    <p:extLst>
      <p:ext uri="{BB962C8B-B14F-4D97-AF65-F5344CB8AC3E}">
        <p14:creationId xmlns:p14="http://schemas.microsoft.com/office/powerpoint/2010/main" val="158746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pPr>
              <a:defRPr/>
            </a:pPr>
            <a:fld id="{90C3F959-418E-40AE-B6D1-0C7B69024C79}" type="datetime1">
              <a:rPr lang="en-US"/>
              <a:pPr>
                <a:defRPr/>
              </a:pPr>
              <a:t>11/30/2017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3A8C183E-ABCD-406B-9086-EA74A0741252}" type="slidenum">
              <a:rPr lang="en-US" altLang="en-US"/>
              <a:pPr/>
              <a:t>‹#›</a:t>
            </a:fld>
            <a:endParaRPr lang="en-US" altLang="en-US"/>
          </a:p>
        </p:txBody>
      </p:sp>
    </p:spTree>
    <p:extLst>
      <p:ext uri="{BB962C8B-B14F-4D97-AF65-F5344CB8AC3E}">
        <p14:creationId xmlns:p14="http://schemas.microsoft.com/office/powerpoint/2010/main" val="173566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8"/>
          <p:cNvSpPr>
            <a:spLocks noGrp="1"/>
          </p:cNvSpPr>
          <p:nvPr>
            <p:ph type="sldNum" sz="quarter" idx="10"/>
          </p:nvPr>
        </p:nvSpPr>
        <p:spPr/>
        <p:txBody>
          <a:bodyPr/>
          <a:lstStyle>
            <a:lvl1pPr>
              <a:defRPr/>
            </a:lvl1pPr>
          </a:lstStyle>
          <a:p>
            <a:fld id="{3153C059-359C-45B5-86C9-8BB4CB20D519}" type="slidenum">
              <a:rPr lang="en-US" altLang="en-US"/>
              <a:pPr/>
              <a:t>‹#›</a:t>
            </a:fld>
            <a:endParaRPr lang="en-US" altLang="en-US"/>
          </a:p>
        </p:txBody>
      </p:sp>
    </p:spTree>
    <p:extLst>
      <p:ext uri="{BB962C8B-B14F-4D97-AF65-F5344CB8AC3E}">
        <p14:creationId xmlns:p14="http://schemas.microsoft.com/office/powerpoint/2010/main" val="329311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8229600" cy="1143000"/>
          </a:xfrm>
        </p:spPr>
        <p:txBody>
          <a:bodyPr/>
          <a:lstStyle>
            <a:lvl1pPr>
              <a:defRPr>
                <a:solidFill>
                  <a:schemeClr val="bg1"/>
                </a:solidFill>
                <a:effectLst>
                  <a:reflection blurRad="12700" stA="28000" endPos="45000" dist="1270" dir="5400000" sy="-100000" algn="bl" rotWithShape="0"/>
                </a:effectLst>
                <a:latin typeface="Arial" pitchFamily="34" charset="0"/>
                <a:cs typeface="Arial"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
          <p:cNvSpPr>
            <a:spLocks noGrp="1"/>
          </p:cNvSpPr>
          <p:nvPr>
            <p:ph type="dt" sz="half" idx="10"/>
          </p:nvPr>
        </p:nvSpPr>
        <p:spPr/>
        <p:txBody>
          <a:bodyPr/>
          <a:lstStyle>
            <a:lvl1pPr>
              <a:defRPr/>
            </a:lvl1pPr>
          </a:lstStyle>
          <a:p>
            <a:pPr>
              <a:defRPr/>
            </a:pPr>
            <a:fld id="{F6D78B74-93F4-42A0-892F-B95F97FEC49D}" type="datetime1">
              <a:rPr lang="en-US"/>
              <a:pPr>
                <a:defRPr/>
              </a:pPr>
              <a:t>11/30/2017</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a:defRPr/>
            </a:lvl1pPr>
          </a:lstStyle>
          <a:p>
            <a:fld id="{55B9678F-81E6-4E44-9045-11A2D7149BBC}" type="slidenum">
              <a:rPr lang="en-US" altLang="en-US"/>
              <a:pPr/>
              <a:t>‹#›</a:t>
            </a:fld>
            <a:endParaRPr lang="en-US" altLang="en-US"/>
          </a:p>
        </p:txBody>
      </p:sp>
    </p:spTree>
    <p:extLst>
      <p:ext uri="{BB962C8B-B14F-4D97-AF65-F5344CB8AC3E}">
        <p14:creationId xmlns:p14="http://schemas.microsoft.com/office/powerpoint/2010/main" val="12653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546850"/>
            <a:ext cx="10175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F05CE0EA-B955-46EF-B8FC-678DA2630DD2}" type="datetime1">
              <a:rPr lang="en-US"/>
              <a:pPr>
                <a:defRPr/>
              </a:pPr>
              <a:t>11/30/2017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F6F2FBBD-6BC4-466F-80A2-75F15B366166}" type="slidenum">
              <a:rPr lang="en-US" altLang="en-US"/>
              <a:pPr/>
              <a:t>‹#›</a:t>
            </a:fld>
            <a:endParaRPr lang="en-US" altLang="en-US"/>
          </a:p>
        </p:txBody>
      </p:sp>
    </p:spTree>
    <p:extLst>
      <p:ext uri="{BB962C8B-B14F-4D97-AF65-F5344CB8AC3E}">
        <p14:creationId xmlns:p14="http://schemas.microsoft.com/office/powerpoint/2010/main" val="254290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E74D3A0-557D-4545-8D8F-790664032249}" type="datetime1">
              <a:rPr lang="en-US"/>
              <a:pPr>
                <a:defRPr/>
              </a:pPr>
              <a:t>11/30/2017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480AD4C-8066-4990-8163-D536C163FD6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806A320-2952-40C0-893C-0078041C28FA}" type="datetime1">
              <a:rPr lang="en-US"/>
              <a:pPr>
                <a:defRPr/>
              </a:pPr>
              <a:t>11/30/2017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8A92AB2-E04D-4BD8-8F32-4E17BF7EDC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822"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00.xml"/><Relationship Id="rId1" Type="http://schemas.openxmlformats.org/officeDocument/2006/relationships/slideLayout" Target="../slideLayouts/slideLayout6.xml"/><Relationship Id="rId5" Type="http://schemas.openxmlformats.org/officeDocument/2006/relationships/slide" Target="slide113.xml"/><Relationship Id="rId4" Type="http://schemas.openxmlformats.org/officeDocument/2006/relationships/image" Target="../media/image22.png"/></Relationships>
</file>

<file path=ppt/slides/_rels/slide1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1.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7.xml"/><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31.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32.xml"/><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35.xml"/><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6.xml"/><Relationship Id="rId1" Type="http://schemas.openxmlformats.org/officeDocument/2006/relationships/slideLayout" Target="../slideLayouts/slideLayout10.xml"/><Relationship Id="rId4" Type="http://schemas.openxmlformats.org/officeDocument/2006/relationships/image" Target="../media/image80.jpeg"/></Relationships>
</file>

<file path=ppt/slides/_rels/slide13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37.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3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0.xml"/><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42.xml"/><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3.xml"/><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45.xml"/><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46.xml"/><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47.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slide" Target="slide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3" Type="http://schemas.openxmlformats.org/officeDocument/2006/relationships/slide" Target="slide151.xml"/><Relationship Id="rId2" Type="http://schemas.openxmlformats.org/officeDocument/2006/relationships/notesSlide" Target="../notesSlides/notesSlide149.xml"/><Relationship Id="rId1" Type="http://schemas.openxmlformats.org/officeDocument/2006/relationships/slideLayout" Target="../slideLayouts/slideLayout12.xml"/><Relationship Id="rId5" Type="http://schemas.openxmlformats.org/officeDocument/2006/relationships/slide" Target="slide157.xml"/><Relationship Id="rId4" Type="http://schemas.openxmlformats.org/officeDocument/2006/relationships/image" Target="../media/image27.png"/></Relationships>
</file>

<file path=ppt/slides/_rels/slide15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8.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60.xml"/><Relationship Id="rId1" Type="http://schemas.openxmlformats.org/officeDocument/2006/relationships/slideLayout" Target="../slideLayouts/slideLayout8.xml"/></Relationships>
</file>

<file path=ppt/slides/_rels/slide1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1.xml"/><Relationship Id="rId1" Type="http://schemas.openxmlformats.org/officeDocument/2006/relationships/slideLayout" Target="../slideLayouts/slideLayout8.xml"/></Relationships>
</file>

<file path=ppt/slides/_rels/slide18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8.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8.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5.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8.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8.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8.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8.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8.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hyperlink" Target="http://www.fsis.usda.gov/" TargetMode="Externa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png"/><Relationship Id="rId18" Type="http://schemas.openxmlformats.org/officeDocument/2006/relationships/slide" Target="slide149.xml"/><Relationship Id="rId26" Type="http://schemas.openxmlformats.org/officeDocument/2006/relationships/image" Target="../media/image30.png"/><Relationship Id="rId3" Type="http://schemas.openxmlformats.org/officeDocument/2006/relationships/slide" Target="slide6.xml"/><Relationship Id="rId21" Type="http://schemas.openxmlformats.org/officeDocument/2006/relationships/image" Target="../media/image28.png"/><Relationship Id="rId7" Type="http://schemas.openxmlformats.org/officeDocument/2006/relationships/slide" Target="slide100.xml"/><Relationship Id="rId12" Type="http://schemas.openxmlformats.org/officeDocument/2006/relationships/slide" Target="slide43.xml"/><Relationship Id="rId17" Type="http://schemas.openxmlformats.org/officeDocument/2006/relationships/image" Target="../media/image26.png"/><Relationship Id="rId25" Type="http://schemas.openxmlformats.org/officeDocument/2006/relationships/slide" Target="slide193.xml"/><Relationship Id="rId2" Type="http://schemas.openxmlformats.org/officeDocument/2006/relationships/notesSlide" Target="../notesSlides/notesSlide4.xml"/><Relationship Id="rId16" Type="http://schemas.openxmlformats.org/officeDocument/2006/relationships/slide" Target="slide124.xml"/><Relationship Id="rId20" Type="http://schemas.openxmlformats.org/officeDocument/2006/relationships/slide" Target="slide157.xml"/><Relationship Id="rId1" Type="http://schemas.openxmlformats.org/officeDocument/2006/relationships/slideLayout" Target="../slideLayouts/slideLayout22.xml"/><Relationship Id="rId6" Type="http://schemas.openxmlformats.org/officeDocument/2006/relationships/image" Target="../media/image21.png"/><Relationship Id="rId11" Type="http://schemas.openxmlformats.org/officeDocument/2006/relationships/slide" Target="slide113.xml"/><Relationship Id="rId24" Type="http://schemas.openxmlformats.org/officeDocument/2006/relationships/image" Target="../media/image29.png"/><Relationship Id="rId5" Type="http://schemas.openxmlformats.org/officeDocument/2006/relationships/slide" Target="slide26.xml"/><Relationship Id="rId15" Type="http://schemas.openxmlformats.org/officeDocument/2006/relationships/image" Target="../media/image25.png"/><Relationship Id="rId23" Type="http://schemas.openxmlformats.org/officeDocument/2006/relationships/slide" Target="slide173.xml"/><Relationship Id="rId28" Type="http://schemas.openxmlformats.org/officeDocument/2006/relationships/slide" Target="slide150.xml"/><Relationship Id="rId10" Type="http://schemas.openxmlformats.org/officeDocument/2006/relationships/image" Target="../media/image23.png"/><Relationship Id="rId19"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slide" Target="slide102.xml"/><Relationship Id="rId14" Type="http://schemas.openxmlformats.org/officeDocument/2006/relationships/slide" Target="slide58.xml"/><Relationship Id="rId22" Type="http://schemas.openxmlformats.org/officeDocument/2006/relationships/slide" Target="slide151.xml"/><Relationship Id="rId27" Type="http://schemas.openxmlformats.org/officeDocument/2006/relationships/slide" Target="slide10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8.xml"/><Relationship Id="rId1" Type="http://schemas.openxmlformats.org/officeDocument/2006/relationships/slideLayout" Target="../slideLayouts/slideLayout16.xml"/><Relationship Id="rId5" Type="http://schemas.openxmlformats.org/officeDocument/2006/relationships/image" Target="../media/image64.png"/><Relationship Id="rId4" Type="http://schemas.openxmlformats.org/officeDocument/2006/relationships/image" Target="../media/image6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5.xml"/><Relationship Id="rId1" Type="http://schemas.openxmlformats.org/officeDocument/2006/relationships/slideLayout" Target="../slideLayouts/slideLayout16.xml"/><Relationship Id="rId5" Type="http://schemas.openxmlformats.org/officeDocument/2006/relationships/image" Target="../media/image70.png"/><Relationship Id="rId4" Type="http://schemas.openxmlformats.org/officeDocument/2006/relationships/image" Target="../media/image69.jpeg"/></Relationships>
</file>

<file path=ppt/slides/_rels/slide9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8.xml"/><Relationship Id="rId1" Type="http://schemas.openxmlformats.org/officeDocument/2006/relationships/slideLayout" Target="../slideLayouts/slideLayout16.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The Meat Inspection Act</a:t>
            </a:r>
            <a:endParaRPr lang="en-US" dirty="0"/>
          </a:p>
        </p:txBody>
      </p:sp>
      <p:sp>
        <p:nvSpPr>
          <p:cNvPr id="40963" name="Content Placeholder 2"/>
          <p:cNvSpPr>
            <a:spLocks noGrp="1"/>
          </p:cNvSpPr>
          <p:nvPr>
            <p:ph idx="1"/>
          </p:nvPr>
        </p:nvSpPr>
        <p:spPr>
          <a:xfrm>
            <a:off x="457200" y="1600200"/>
            <a:ext cx="8229600" cy="4800600"/>
          </a:xfrm>
        </p:spPr>
        <p:txBody>
          <a:bodyPr/>
          <a:lstStyle/>
          <a:p>
            <a:pPr eaLnBrk="1" hangingPunct="1"/>
            <a:r>
              <a:rPr lang="en-US" altLang="en-US" sz="2800" smtClean="0">
                <a:latin typeface="Arial" charset="0"/>
                <a:cs typeface="Arial" charset="0"/>
              </a:rPr>
              <a:t>Was enacted on June 30, 1906, to prevent the adulteration and misbranding of meat products</a:t>
            </a:r>
            <a:endParaRPr lang="en-US" altLang="en-US" sz="2400" smtClean="0">
              <a:latin typeface="Arial" charset="0"/>
              <a:cs typeface="Arial" charset="0"/>
            </a:endParaRPr>
          </a:p>
          <a:p>
            <a:pPr eaLnBrk="1" hangingPunct="1"/>
            <a:r>
              <a:rPr lang="en-US" altLang="en-US" sz="2800" smtClean="0">
                <a:latin typeface="Arial" charset="0"/>
                <a:cs typeface="Arial" charset="0"/>
              </a:rPr>
              <a:t>Was prompted by the publishing of </a:t>
            </a:r>
            <a:r>
              <a:rPr lang="en-US" altLang="en-US" sz="2800" i="1" smtClean="0">
                <a:latin typeface="Arial" charset="0"/>
                <a:cs typeface="Arial" charset="0"/>
              </a:rPr>
              <a:t>The Jungle</a:t>
            </a:r>
            <a:r>
              <a:rPr lang="en-US" altLang="en-US" sz="2800" smtClean="0">
                <a:latin typeface="Arial" charset="0"/>
                <a:cs typeface="Arial" charset="0"/>
              </a:rPr>
              <a:t> by Upton Sinclair</a:t>
            </a:r>
            <a:endParaRPr lang="en-US" altLang="en-US" sz="2400" smtClean="0">
              <a:latin typeface="Arial" charset="0"/>
              <a:cs typeface="Arial" charset="0"/>
            </a:endParaRPr>
          </a:p>
          <a:p>
            <a:pPr lvl="1" eaLnBrk="1" hangingPunct="1"/>
            <a:r>
              <a:rPr lang="en-US" altLang="en-US" sz="2400" smtClean="0">
                <a:latin typeface="Arial" charset="0"/>
                <a:cs typeface="Arial" charset="0"/>
              </a:rPr>
              <a:t>exposed the conditions of immigrants working in the U.S.</a:t>
            </a:r>
            <a:endParaRPr lang="en-US" altLang="en-US" sz="2000" smtClean="0">
              <a:latin typeface="Arial" charset="0"/>
              <a:cs typeface="Arial" charset="0"/>
            </a:endParaRPr>
          </a:p>
          <a:p>
            <a:pPr lvl="1" eaLnBrk="1" hangingPunct="1"/>
            <a:r>
              <a:rPr lang="en-US" altLang="en-US" sz="2400" smtClean="0">
                <a:latin typeface="Arial" charset="0"/>
                <a:cs typeface="Arial" charset="0"/>
              </a:rPr>
              <a:t>brought attention to conditions in meat processing plants</a:t>
            </a:r>
            <a:endParaRPr lang="en-US" altLang="en-US" sz="2000" smtClean="0">
              <a:latin typeface="Arial" charset="0"/>
              <a:cs typeface="Arial" charset="0"/>
            </a:endParaRP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27ACE3A-4CA5-4727-9041-9AB878FBB844}" type="slidenum">
              <a:rPr lang="en-US" altLang="en-US" sz="1200">
                <a:solidFill>
                  <a:srgbClr val="898989"/>
                </a:solidFill>
              </a:rPr>
              <a:pPr>
                <a:spcBef>
                  <a:spcPct val="0"/>
                </a:spcBef>
                <a:buFontTx/>
                <a:buNone/>
              </a:pPr>
              <a:t>10</a:t>
            </a:fld>
            <a:endParaRPr lang="en-US" altLang="en-US" sz="1200">
              <a:solidFill>
                <a:srgbClr val="898989"/>
              </a:solidFill>
            </a:endParaRPr>
          </a:p>
        </p:txBody>
      </p:sp>
      <p:pic>
        <p:nvPicPr>
          <p:cNvPr id="4096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6963" y="5105400"/>
            <a:ext cx="1871662"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196B5D6-1868-48EA-83B0-2390DEB88B69}" type="slidenum">
              <a:rPr lang="en-US" altLang="en-US" sz="1200">
                <a:solidFill>
                  <a:srgbClr val="898989"/>
                </a:solidFill>
              </a:rPr>
              <a:pPr>
                <a:spcBef>
                  <a:spcPct val="0"/>
                </a:spcBef>
                <a:buFontTx/>
                <a:buNone/>
              </a:pPr>
              <a:t>100</a:t>
            </a:fld>
            <a:endParaRPr lang="en-US" altLang="en-US" sz="1200">
              <a:solidFill>
                <a:srgbClr val="898989"/>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F98B2A9-2110-4488-A8E5-BC80153DB73A}" type="slidenum">
              <a:rPr lang="en-US" altLang="en-US" sz="1200">
                <a:solidFill>
                  <a:srgbClr val="898989"/>
                </a:solidFill>
              </a:rPr>
              <a:pPr>
                <a:spcBef>
                  <a:spcPct val="0"/>
                </a:spcBef>
                <a:buFontTx/>
                <a:buNone/>
              </a:pPr>
              <a:t>101</a:t>
            </a:fld>
            <a:endParaRPr lang="en-US" altLang="en-US" sz="1200">
              <a:solidFill>
                <a:srgbClr val="898989"/>
              </a:solidFill>
            </a:endParaRPr>
          </a:p>
        </p:txBody>
      </p:sp>
      <p:sp>
        <p:nvSpPr>
          <p:cNvPr id="6" name="Content Placeholder 5"/>
          <p:cNvSpPr>
            <a:spLocks noGrp="1"/>
          </p:cNvSpPr>
          <p:nvPr>
            <p:ph idx="1"/>
          </p:nvPr>
        </p:nvSpPr>
        <p:spPr/>
        <p:txBody>
          <a:bodyPr rtlCol="0">
            <a:normAutofit/>
          </a:bodyPr>
          <a:lstStyle/>
          <a:p>
            <a:pPr algn="ct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endParaRPr lang="en-US" dirty="0"/>
          </a:p>
          <a:p>
            <a:pPr marL="0" indent="0" eaLnBrk="1" fontAlgn="auto" hangingPunct="1">
              <a:spcAft>
                <a:spcPts val="0"/>
              </a:spcAft>
              <a:buFont typeface="Arial" panose="020B0604020202020204" pitchFamily="34" charset="0"/>
              <a:buNone/>
              <a:defRPr/>
            </a:pPr>
            <a:r>
              <a:rPr lang="en-US" sz="4400" dirty="0" smtClean="0"/>
              <a:t>			Meat Storage</a:t>
            </a:r>
          </a:p>
          <a:p>
            <a:pPr marL="0" indent="0" eaLnBrk="1" fontAlgn="auto" hangingPunct="1">
              <a:spcAft>
                <a:spcPts val="0"/>
              </a:spcAft>
              <a:buFont typeface="Arial" panose="020B0604020202020204" pitchFamily="34" charset="0"/>
              <a:buNone/>
              <a:defRPr/>
            </a:pPr>
            <a:r>
              <a:rPr lang="en-US" sz="4400" dirty="0" smtClean="0"/>
              <a:t>			Meat Handling</a:t>
            </a:r>
            <a:endParaRPr lang="en-US" sz="4400" dirty="0"/>
          </a:p>
        </p:txBody>
      </p:sp>
      <p:sp>
        <p:nvSpPr>
          <p:cNvPr id="5" name="Title 4"/>
          <p:cNvSpPr>
            <a:spLocks noGrp="1"/>
          </p:cNvSpPr>
          <p:nvPr>
            <p:ph type="title"/>
          </p:nvPr>
        </p:nvSpPr>
        <p:spPr>
          <a:extLst/>
        </p:spPr>
        <p:txBody>
          <a:bodyPr rtlCol="0">
            <a:normAutofit/>
          </a:bodyPr>
          <a:lstStyle/>
          <a:p>
            <a:pPr eaLnBrk="1" fontAlgn="auto" hangingPunct="1">
              <a:spcAft>
                <a:spcPts val="0"/>
              </a:spcAft>
              <a:defRPr/>
            </a:pPr>
            <a:r>
              <a:rPr lang="en-US" sz="4800" dirty="0" smtClean="0"/>
              <a:t>SUBCHAPTERS</a:t>
            </a:r>
            <a:endParaRPr lang="en-US" sz="4800" dirty="0"/>
          </a:p>
        </p:txBody>
      </p:sp>
      <p:pic>
        <p:nvPicPr>
          <p:cNvPr id="243717" name="Picture 6">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0" y="2971800"/>
            <a:ext cx="4873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8" name="Picture 7">
            <a:hlinkClick r:id="rId5"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0" y="3733800"/>
            <a:ext cx="4873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hlinkClick r:id="rId3" action="ppaction://hlinksldjump"/>
          </p:cNvPr>
          <p:cNvSpPr/>
          <p:nvPr/>
        </p:nvSpPr>
        <p:spPr>
          <a:xfrm>
            <a:off x="2276947" y="2962747"/>
            <a:ext cx="539274" cy="491649"/>
          </a:xfrm>
          <a:prstGeom prst="ellipse">
            <a:avLst/>
          </a:prstGeom>
          <a:solidFill>
            <a:srgbClr val="ED2822"/>
          </a:solidFill>
          <a:ln>
            <a:solidFill>
              <a:srgbClr val="69120E"/>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rId5" action="ppaction://hlinksldjump"/>
          </p:cNvPr>
          <p:cNvSpPr/>
          <p:nvPr/>
        </p:nvSpPr>
        <p:spPr>
          <a:xfrm>
            <a:off x="2276947" y="3719381"/>
            <a:ext cx="539274" cy="491649"/>
          </a:xfrm>
          <a:prstGeom prst="ellipse">
            <a:avLst/>
          </a:prstGeom>
          <a:solidFill>
            <a:srgbClr val="ED2822"/>
          </a:solidFill>
          <a:ln>
            <a:solidFill>
              <a:srgbClr val="69120E"/>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6348F5C-F2F8-49C7-95B9-18BA1E1379FC}" type="slidenum">
              <a:rPr lang="en-US" altLang="en-US" sz="1200">
                <a:solidFill>
                  <a:srgbClr val="898989"/>
                </a:solidFill>
              </a:rPr>
              <a:pPr>
                <a:spcBef>
                  <a:spcPct val="0"/>
                </a:spcBef>
                <a:buFontTx/>
                <a:buNone/>
              </a:pPr>
              <a:t>102</a:t>
            </a:fld>
            <a:endParaRPr lang="en-US" altLang="en-US" sz="1200">
              <a:solidFill>
                <a:srgbClr val="898989"/>
              </a:solidFill>
            </a:endParaRPr>
          </a:p>
        </p:txBody>
      </p:sp>
      <p:sp>
        <p:nvSpPr>
          <p:cNvPr id="245763" name="Content Placeholder 2"/>
          <p:cNvSpPr>
            <a:spLocks noGrp="1"/>
          </p:cNvSpPr>
          <p:nvPr>
            <p:ph idx="1"/>
          </p:nvPr>
        </p:nvSpPr>
        <p:spPr/>
        <p:txBody>
          <a:bodyPr/>
          <a:lstStyle/>
          <a:p>
            <a:pPr eaLnBrk="1" hangingPunct="1"/>
            <a:r>
              <a:rPr lang="en-US" altLang="en-US" sz="2800" smtClean="0">
                <a:latin typeface="Arial" charset="0"/>
                <a:cs typeface="Arial" charset="0"/>
              </a:rPr>
              <a:t>Are affected by temperature</a:t>
            </a:r>
          </a:p>
          <a:p>
            <a:pPr lvl="1" eaLnBrk="1" hangingPunct="1"/>
            <a:r>
              <a:rPr lang="en-US" altLang="en-US" sz="2400" smtClean="0">
                <a:latin typeface="Arial" charset="0"/>
                <a:cs typeface="Arial" charset="0"/>
              </a:rPr>
              <a:t>lower temperatures increase storage time</a:t>
            </a:r>
            <a:endParaRPr lang="en-US" altLang="en-US" sz="2000" smtClean="0">
              <a:latin typeface="Arial" charset="0"/>
              <a:cs typeface="Arial" charset="0"/>
            </a:endParaRPr>
          </a:p>
          <a:p>
            <a:pPr eaLnBrk="1" hangingPunct="1"/>
            <a:r>
              <a:rPr lang="en-US" altLang="en-US" sz="2800" smtClean="0">
                <a:latin typeface="Arial" charset="0"/>
                <a:cs typeface="Arial" charset="0"/>
              </a:rPr>
              <a:t>Are designed to provide the consumer with a safe product which has retained its quality</a:t>
            </a:r>
          </a:p>
          <a:p>
            <a:pPr eaLnBrk="1" hangingPunct="1"/>
            <a:r>
              <a:rPr lang="en-US" altLang="en-US" sz="2800" smtClean="0">
                <a:latin typeface="Arial" charset="0"/>
                <a:cs typeface="Arial" charset="0"/>
              </a:rPr>
              <a:t>Limit bacterial growth on meat’s surface and within ground products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Refrigerator Storage Times</a:t>
            </a:r>
            <a:endParaRPr lang="en-US" dirty="0"/>
          </a:p>
        </p:txBody>
      </p:sp>
      <p:sp>
        <p:nvSpPr>
          <p:cNvPr id="245765" name="TextBox 4"/>
          <p:cNvSpPr txBox="1">
            <a:spLocks noChangeArrowheads="1"/>
          </p:cNvSpPr>
          <p:nvPr/>
        </p:nvSpPr>
        <p:spPr bwMode="auto">
          <a:xfrm>
            <a:off x="1219200" y="5181600"/>
            <a:ext cx="6705600" cy="1570038"/>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Bacteria will still grow at refrigeration temperatures (40ºF-33ºF, 4ºC-0ºC), but much slower than at room temperature (72ºF, 22ºC).</a:t>
            </a:r>
          </a:p>
        </p:txBody>
      </p:sp>
      <p:pic>
        <p:nvPicPr>
          <p:cNvPr id="24576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51816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4A2DC77-FD29-41E6-9F1A-84F482D8AE57}" type="slidenum">
              <a:rPr lang="en-US" altLang="en-US" sz="1200">
                <a:solidFill>
                  <a:srgbClr val="898989"/>
                </a:solidFill>
              </a:rPr>
              <a:pPr>
                <a:spcBef>
                  <a:spcPct val="0"/>
                </a:spcBef>
                <a:buFontTx/>
                <a:buNone/>
              </a:pPr>
              <a:t>103</a:t>
            </a:fld>
            <a:endParaRPr lang="en-US" altLang="en-US" sz="1200">
              <a:solidFill>
                <a:srgbClr val="898989"/>
              </a:solidFill>
            </a:endParaRPr>
          </a:p>
        </p:txBody>
      </p:sp>
      <p:sp>
        <p:nvSpPr>
          <p:cNvPr id="247811" name="Content Placeholder 2"/>
          <p:cNvSpPr>
            <a:spLocks noGrp="1"/>
          </p:cNvSpPr>
          <p:nvPr>
            <p:ph idx="1"/>
          </p:nvPr>
        </p:nvSpPr>
        <p:spPr/>
        <p:txBody>
          <a:bodyPr/>
          <a:lstStyle/>
          <a:p>
            <a:pPr eaLnBrk="1" hangingPunct="1"/>
            <a:r>
              <a:rPr lang="en-US" altLang="en-US" smtClean="0">
                <a:latin typeface="Arial" charset="0"/>
                <a:cs typeface="Arial" charset="0"/>
              </a:rPr>
              <a:t>Fresh, uncooked meats: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Refrigerator Storage Times</a:t>
            </a:r>
            <a:endParaRPr lang="en-US" dirty="0"/>
          </a:p>
        </p:txBody>
      </p:sp>
      <p:graphicFrame>
        <p:nvGraphicFramePr>
          <p:cNvPr id="5" name="Table 4"/>
          <p:cNvGraphicFramePr>
            <a:graphicFrameLocks noGrp="1"/>
          </p:cNvGraphicFramePr>
          <p:nvPr/>
        </p:nvGraphicFramePr>
        <p:xfrm>
          <a:off x="1524000" y="2514600"/>
          <a:ext cx="6096000" cy="2595880"/>
        </p:xfrm>
        <a:graphic>
          <a:graphicData uri="http://schemas.openxmlformats.org/drawingml/2006/table">
            <a:tbl>
              <a:tblPr firstRow="1" bandRow="1">
                <a:tableStyleId>{284E427A-3D55-4303-BF80-6455036E1DE7}</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smtClean="0">
                          <a:latin typeface="Arial" pitchFamily="34" charset="0"/>
                          <a:cs typeface="Arial" pitchFamily="34" charset="0"/>
                        </a:rPr>
                        <a:t>Retail Product</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Storage Time (days)</a:t>
                      </a:r>
                      <a:endParaRPr lang="en-US"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r>
                        <a:rPr lang="en-US" baseline="0" dirty="0" smtClean="0">
                          <a:latin typeface="Arial" pitchFamily="34" charset="0"/>
                          <a:cs typeface="Arial" pitchFamily="34" charset="0"/>
                        </a:rPr>
                        <a:t>Beef</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3-4</a:t>
                      </a:r>
                      <a:endParaRPr lang="en-US" baseline="0" dirty="0" smtClean="0">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en-US" dirty="0" smtClean="0">
                          <a:latin typeface="Arial" pitchFamily="34" charset="0"/>
                          <a:cs typeface="Arial" pitchFamily="34" charset="0"/>
                        </a:rPr>
                        <a:t>Ground</a:t>
                      </a:r>
                      <a:r>
                        <a:rPr lang="en-US" baseline="0" dirty="0" smtClean="0">
                          <a:latin typeface="Arial" pitchFamily="34" charset="0"/>
                          <a:cs typeface="Arial" pitchFamily="34" charset="0"/>
                        </a:rPr>
                        <a:t> meats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Arial" pitchFamily="34" charset="0"/>
                          <a:cs typeface="Arial" pitchFamily="34" charset="0"/>
                        </a:rPr>
                        <a:t>Lamb</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3-5</a:t>
                      </a:r>
                      <a:endParaRPr lang="en-US" dirty="0">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r>
                        <a:rPr lang="en-US" dirty="0" smtClean="0">
                          <a:latin typeface="Arial" pitchFamily="34" charset="0"/>
                          <a:cs typeface="Arial" pitchFamily="34" charset="0"/>
                        </a:rPr>
                        <a:t>Pork</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2-3</a:t>
                      </a:r>
                      <a:endParaRPr lang="en-US" dirty="0">
                        <a:latin typeface="Arial" pitchFamily="34" charset="0"/>
                        <a:cs typeface="Arial"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Arial" pitchFamily="34" charset="0"/>
                          <a:cs typeface="Arial" pitchFamily="34" charset="0"/>
                        </a:rPr>
                        <a:t>Variety</a:t>
                      </a:r>
                      <a:r>
                        <a:rPr lang="en-US" baseline="0" dirty="0" smtClean="0">
                          <a:latin typeface="Arial" pitchFamily="34" charset="0"/>
                          <a:cs typeface="Arial" pitchFamily="34" charset="0"/>
                        </a:rPr>
                        <a:t> meats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extLst>
                  <a:ext uri="{0D108BD9-81ED-4DB2-BD59-A6C34878D82A}">
                    <a16:rowId xmlns:a16="http://schemas.microsoft.com/office/drawing/2014/main" val="10005"/>
                  </a:ext>
                </a:extLst>
              </a:tr>
              <a:tr h="370840">
                <a:tc>
                  <a:txBody>
                    <a:bodyPr/>
                    <a:lstStyle/>
                    <a:p>
                      <a:r>
                        <a:rPr lang="en-US" dirty="0" smtClean="0">
                          <a:latin typeface="Arial" pitchFamily="34" charset="0"/>
                          <a:cs typeface="Arial" pitchFamily="34" charset="0"/>
                        </a:rPr>
                        <a:t>Veal</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extLst>
                  <a:ext uri="{0D108BD9-81ED-4DB2-BD59-A6C34878D82A}">
                    <a16:rowId xmlns:a16="http://schemas.microsoft.com/office/drawing/2014/main" val="10006"/>
                  </a:ext>
                </a:extLst>
              </a:tr>
            </a:tbl>
          </a:graphicData>
        </a:graphic>
      </p:graphicFrame>
      <p:sp>
        <p:nvSpPr>
          <p:cNvPr id="247814" name="TextBox 5"/>
          <p:cNvSpPr txBox="1">
            <a:spLocks noChangeArrowheads="1"/>
          </p:cNvSpPr>
          <p:nvPr/>
        </p:nvSpPr>
        <p:spPr bwMode="auto">
          <a:xfrm>
            <a:off x="5105400" y="5116513"/>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http://www.fsis.usda.gov,  2011</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E88C8C2-F539-466B-B1E6-91604CF16D71}" type="slidenum">
              <a:rPr lang="en-US" altLang="en-US" sz="1200">
                <a:solidFill>
                  <a:srgbClr val="898989"/>
                </a:solidFill>
              </a:rPr>
              <a:pPr>
                <a:spcBef>
                  <a:spcPct val="0"/>
                </a:spcBef>
                <a:buFontTx/>
                <a:buNone/>
              </a:pPr>
              <a:t>104</a:t>
            </a:fld>
            <a:endParaRPr lang="en-US" altLang="en-US" sz="1200">
              <a:solidFill>
                <a:srgbClr val="898989"/>
              </a:solidFill>
            </a:endParaRPr>
          </a:p>
        </p:txBody>
      </p:sp>
      <p:sp>
        <p:nvSpPr>
          <p:cNvPr id="249859" name="Content Placeholder 2"/>
          <p:cNvSpPr>
            <a:spLocks noGrp="1"/>
          </p:cNvSpPr>
          <p:nvPr>
            <p:ph idx="1"/>
          </p:nvPr>
        </p:nvSpPr>
        <p:spPr/>
        <p:txBody>
          <a:bodyPr/>
          <a:lstStyle/>
          <a:p>
            <a:pPr eaLnBrk="1" hangingPunct="1"/>
            <a:r>
              <a:rPr lang="en-US" altLang="en-US" smtClean="0">
                <a:latin typeface="Arial" charset="0"/>
                <a:cs typeface="Arial" charset="0"/>
              </a:rPr>
              <a:t>Processed meats: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Refrigerator Storage Times</a:t>
            </a:r>
            <a:endParaRPr lang="en-US" dirty="0"/>
          </a:p>
        </p:txBody>
      </p:sp>
      <p:graphicFrame>
        <p:nvGraphicFramePr>
          <p:cNvPr id="5" name="Table 4"/>
          <p:cNvGraphicFramePr>
            <a:graphicFrameLocks noGrp="1"/>
          </p:cNvGraphicFramePr>
          <p:nvPr/>
        </p:nvGraphicFramePr>
        <p:xfrm>
          <a:off x="1524000" y="2514600"/>
          <a:ext cx="6172200" cy="1854200"/>
        </p:xfrm>
        <a:graphic>
          <a:graphicData uri="http://schemas.openxmlformats.org/drawingml/2006/table">
            <a:tbl>
              <a:tblPr firstRow="1" bandRow="1">
                <a:tableStyleId>{284E427A-3D55-4303-BF80-6455036E1DE7}</a:tableStyleId>
              </a:tblPr>
              <a:tblGrid>
                <a:gridCol w="3048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70840">
                <a:tc>
                  <a:txBody>
                    <a:bodyPr/>
                    <a:lstStyle/>
                    <a:p>
                      <a:r>
                        <a:rPr lang="en-US" dirty="0" smtClean="0">
                          <a:latin typeface="Arial" pitchFamily="34" charset="0"/>
                          <a:cs typeface="Arial" pitchFamily="34" charset="0"/>
                        </a:rPr>
                        <a:t>Processed Product</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Storage Time</a:t>
                      </a:r>
                      <a:endParaRPr lang="en-US"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r>
                        <a:rPr lang="en-US" dirty="0" smtClean="0">
                          <a:latin typeface="Arial" pitchFamily="34" charset="0"/>
                          <a:cs typeface="Arial" pitchFamily="34" charset="0"/>
                        </a:rPr>
                        <a:t>Bacon</a:t>
                      </a:r>
                      <a:endParaRPr lang="en-US" dirty="0">
                        <a:latin typeface="Arial" pitchFamily="34" charset="0"/>
                        <a:cs typeface="Arial" pitchFamily="34" charset="0"/>
                      </a:endParaRPr>
                    </a:p>
                  </a:txBody>
                  <a:tcPr/>
                </a:tc>
                <a:tc>
                  <a:txBody>
                    <a:bodyPr/>
                    <a:lstStyle/>
                    <a:p>
                      <a:r>
                        <a:rPr lang="en-US" baseline="0" dirty="0" smtClean="0">
                          <a:latin typeface="Arial" pitchFamily="34" charset="0"/>
                          <a:cs typeface="Arial" pitchFamily="34" charset="0"/>
                        </a:rPr>
                        <a:t>1 week, if vacuum packaged</a:t>
                      </a:r>
                    </a:p>
                  </a:txBody>
                  <a:tcPr/>
                </a:tc>
                <a:extLst>
                  <a:ext uri="{0D108BD9-81ED-4DB2-BD59-A6C34878D82A}">
                    <a16:rowId xmlns:a16="http://schemas.microsoft.com/office/drawing/2014/main" val="10001"/>
                  </a:ext>
                </a:extLst>
              </a:tr>
              <a:tr h="370840">
                <a:tc>
                  <a:txBody>
                    <a:bodyPr/>
                    <a:lstStyle/>
                    <a:p>
                      <a:r>
                        <a:rPr lang="en-US" dirty="0" smtClean="0">
                          <a:latin typeface="Arial" pitchFamily="34" charset="0"/>
                          <a:cs typeface="Arial" pitchFamily="34" charset="0"/>
                        </a:rPr>
                        <a:t>Frankfurters</a:t>
                      </a:r>
                      <a:endParaRPr lang="en-US" dirty="0">
                        <a:latin typeface="Arial" pitchFamily="34" charset="0"/>
                        <a:cs typeface="Arial" pitchFamily="34" charset="0"/>
                      </a:endParaRPr>
                    </a:p>
                  </a:txBody>
                  <a:tcPr/>
                </a:tc>
                <a:tc>
                  <a:txBody>
                    <a:bodyPr/>
                    <a:lstStyle/>
                    <a:p>
                      <a:r>
                        <a:rPr lang="en-US" baseline="0" dirty="0" smtClean="0">
                          <a:latin typeface="Arial" pitchFamily="34" charset="0"/>
                          <a:cs typeface="Arial" pitchFamily="34" charset="0"/>
                        </a:rPr>
                        <a:t>3-5 days</a:t>
                      </a:r>
                      <a:endParaRPr lang="en-US" dirty="0">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Arial" pitchFamily="34" charset="0"/>
                          <a:cs typeface="Arial" pitchFamily="34" charset="0"/>
                        </a:rPr>
                        <a:t>Sausage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 week</a:t>
                      </a:r>
                      <a:endParaRPr lang="en-US" dirty="0">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r>
                        <a:rPr lang="en-US" dirty="0" smtClean="0">
                          <a:latin typeface="Arial" pitchFamily="34" charset="0"/>
                          <a:cs typeface="Arial" pitchFamily="34" charset="0"/>
                        </a:rPr>
                        <a:t>Smoked</a:t>
                      </a:r>
                      <a:r>
                        <a:rPr lang="en-US" baseline="0" dirty="0" smtClean="0">
                          <a:latin typeface="Arial" pitchFamily="34" charset="0"/>
                          <a:cs typeface="Arial" pitchFamily="34" charset="0"/>
                        </a:rPr>
                        <a:t> whole ham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a:t>
                      </a:r>
                      <a:r>
                        <a:rPr lang="en-US" baseline="0" dirty="0" smtClean="0">
                          <a:latin typeface="Arial" pitchFamily="34" charset="0"/>
                          <a:cs typeface="Arial" pitchFamily="34" charset="0"/>
                        </a:rPr>
                        <a:t> week</a:t>
                      </a:r>
                      <a:endParaRPr lang="en-US" dirty="0">
                        <a:latin typeface="Arial" pitchFamily="34" charset="0"/>
                        <a:cs typeface="Arial" pitchFamily="34" charset="0"/>
                      </a:endParaRPr>
                    </a:p>
                  </a:txBody>
                  <a:tcPr/>
                </a:tc>
                <a:extLst>
                  <a:ext uri="{0D108BD9-81ED-4DB2-BD59-A6C34878D82A}">
                    <a16:rowId xmlns:a16="http://schemas.microsoft.com/office/drawing/2014/main" val="10004"/>
                  </a:ext>
                </a:extLst>
              </a:tr>
            </a:tbl>
          </a:graphicData>
        </a:graphic>
      </p:graphicFrame>
      <p:sp>
        <p:nvSpPr>
          <p:cNvPr id="249862" name="TextBox 5"/>
          <p:cNvSpPr txBox="1">
            <a:spLocks noChangeArrowheads="1"/>
          </p:cNvSpPr>
          <p:nvPr/>
        </p:nvSpPr>
        <p:spPr bwMode="auto">
          <a:xfrm>
            <a:off x="5105400" y="43434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http://www.fsis.usda.gov,  2011</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47AE973-52AE-4C01-B829-B499A4EF95AC}" type="slidenum">
              <a:rPr lang="en-US" altLang="en-US" sz="1200">
                <a:solidFill>
                  <a:srgbClr val="898989"/>
                </a:solidFill>
              </a:rPr>
              <a:pPr>
                <a:spcBef>
                  <a:spcPct val="0"/>
                </a:spcBef>
                <a:buFontTx/>
                <a:buNone/>
              </a:pPr>
              <a:t>105</a:t>
            </a:fld>
            <a:endParaRPr lang="en-US" altLang="en-US" sz="1200">
              <a:solidFill>
                <a:srgbClr val="898989"/>
              </a:solidFill>
            </a:endParaRPr>
          </a:p>
        </p:txBody>
      </p:sp>
      <p:sp>
        <p:nvSpPr>
          <p:cNvPr id="251907" name="Content Placeholder 2"/>
          <p:cNvSpPr>
            <a:spLocks noGrp="1"/>
          </p:cNvSpPr>
          <p:nvPr>
            <p:ph idx="1"/>
          </p:nvPr>
        </p:nvSpPr>
        <p:spPr/>
        <p:txBody>
          <a:bodyPr/>
          <a:lstStyle/>
          <a:p>
            <a:pPr eaLnBrk="1" hangingPunct="1"/>
            <a:r>
              <a:rPr lang="en-US" altLang="en-US" sz="2800" smtClean="0">
                <a:latin typeface="Arial" charset="0"/>
                <a:cs typeface="Arial" charset="0"/>
              </a:rPr>
              <a:t>Should be at or below 0ºF (-18ºC)</a:t>
            </a:r>
          </a:p>
          <a:p>
            <a:pPr eaLnBrk="1" hangingPunct="1"/>
            <a:r>
              <a:rPr lang="en-US" altLang="en-US" sz="2800" smtClean="0">
                <a:latin typeface="Arial" charset="0"/>
                <a:cs typeface="Arial" charset="0"/>
              </a:rPr>
              <a:t>Long term</a:t>
            </a:r>
          </a:p>
          <a:p>
            <a:pPr lvl="1" eaLnBrk="1" hangingPunct="1"/>
            <a:r>
              <a:rPr lang="en-US" altLang="en-US" sz="2400" smtClean="0">
                <a:latin typeface="Arial" charset="0"/>
                <a:cs typeface="Arial" charset="0"/>
              </a:rPr>
              <a:t>should be in a deep-freeze type freezer or in a unit which separates the freezer from the refrigerator</a:t>
            </a:r>
          </a:p>
          <a:p>
            <a:pPr eaLnBrk="1" hangingPunct="1"/>
            <a:r>
              <a:rPr lang="en-US" altLang="en-US" sz="2800" smtClean="0">
                <a:latin typeface="Arial" charset="0"/>
                <a:cs typeface="Arial" charset="0"/>
              </a:rPr>
              <a:t>Short term</a:t>
            </a:r>
          </a:p>
          <a:p>
            <a:pPr lvl="1" eaLnBrk="1" hangingPunct="1"/>
            <a:r>
              <a:rPr lang="en-US" altLang="en-US" sz="2400" smtClean="0">
                <a:latin typeface="Arial" charset="0"/>
                <a:cs typeface="Arial" charset="0"/>
              </a:rPr>
              <a:t>single door freezer/refrigerators should only be used for short-term storage of previously frozen meats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Freezer Storage</a:t>
            </a:r>
            <a:endParaRPr lang="en-US" dirty="0"/>
          </a:p>
        </p:txBody>
      </p:sp>
      <p:sp>
        <p:nvSpPr>
          <p:cNvPr id="251909" name="TextBox 4"/>
          <p:cNvSpPr txBox="1">
            <a:spLocks noChangeArrowheads="1"/>
          </p:cNvSpPr>
          <p:nvPr/>
        </p:nvSpPr>
        <p:spPr bwMode="auto">
          <a:xfrm>
            <a:off x="1066800" y="4800600"/>
            <a:ext cx="7010400" cy="19383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If repackaging meat before freezer storage, choose a moisture-proof wrap, such as freezer storage bags, heavyweight plastic wrap, aluminum foil or freezer paper coated with plastic.</a:t>
            </a:r>
          </a:p>
        </p:txBody>
      </p:sp>
      <p:pic>
        <p:nvPicPr>
          <p:cNvPr id="251910"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48006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D42DC19-DF86-45C5-8A1F-4539AB8D254D}" type="slidenum">
              <a:rPr lang="en-US" altLang="en-US" sz="1200">
                <a:solidFill>
                  <a:srgbClr val="898989"/>
                </a:solidFill>
              </a:rPr>
              <a:pPr>
                <a:spcBef>
                  <a:spcPct val="0"/>
                </a:spcBef>
                <a:buFontTx/>
                <a:buNone/>
              </a:pPr>
              <a:t>106</a:t>
            </a:fld>
            <a:endParaRPr lang="en-US" altLang="en-US" sz="1200">
              <a:solidFill>
                <a:srgbClr val="898989"/>
              </a:solidFill>
            </a:endParaRPr>
          </a:p>
        </p:txBody>
      </p:sp>
      <p:sp>
        <p:nvSpPr>
          <p:cNvPr id="253955" name="Content Placeholder 2"/>
          <p:cNvSpPr>
            <a:spLocks noGrp="1"/>
          </p:cNvSpPr>
          <p:nvPr>
            <p:ph idx="1"/>
          </p:nvPr>
        </p:nvSpPr>
        <p:spPr/>
        <p:txBody>
          <a:bodyPr/>
          <a:lstStyle/>
          <a:p>
            <a:pPr eaLnBrk="1" hangingPunct="1"/>
            <a:r>
              <a:rPr lang="en-US" altLang="en-US" smtClean="0">
                <a:latin typeface="Arial" charset="0"/>
                <a:cs typeface="Arial" charset="0"/>
              </a:rPr>
              <a:t>Keeps meat safe to eat as long as the meat has remained frozen</a:t>
            </a:r>
          </a:p>
          <a:p>
            <a:pPr eaLnBrk="1" hangingPunct="1"/>
            <a:r>
              <a:rPr lang="en-US" altLang="en-US" smtClean="0">
                <a:latin typeface="Arial" charset="0"/>
                <a:cs typeface="Arial" charset="0"/>
              </a:rPr>
              <a:t>Can cause the quality of meat to deteriorate</a:t>
            </a:r>
          </a:p>
          <a:p>
            <a:pPr eaLnBrk="1" hangingPunct="1"/>
            <a:r>
              <a:rPr lang="en-US" altLang="en-US" smtClean="0">
                <a:latin typeface="Arial" charset="0"/>
                <a:cs typeface="Arial" charset="0"/>
              </a:rPr>
              <a:t>May result in freezer burn or oxidative changes in the meat</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Freezer Storage</a:t>
            </a:r>
            <a:endParaRPr lang="en-US" dirty="0"/>
          </a:p>
        </p:txBody>
      </p:sp>
      <p:sp>
        <p:nvSpPr>
          <p:cNvPr id="253957" name="TextBox 4"/>
          <p:cNvSpPr txBox="1">
            <a:spLocks noChangeArrowheads="1"/>
          </p:cNvSpPr>
          <p:nvPr/>
        </p:nvSpPr>
        <p:spPr bwMode="auto">
          <a:xfrm>
            <a:off x="1066800" y="5105400"/>
            <a:ext cx="7010400" cy="1108075"/>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Meat Moment: </a:t>
            </a:r>
            <a:r>
              <a:rPr lang="en-US" altLang="en-US" sz="2200"/>
              <a:t>Rancidity is the result of oxidative changes in fat found in foods and can result in undesirable off-flavors, aromas and textures.</a:t>
            </a:r>
          </a:p>
        </p:txBody>
      </p:sp>
      <p:pic>
        <p:nvPicPr>
          <p:cNvPr id="25395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51054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7B1B827-A6E3-4A79-89BF-C10B7F74ED80}" type="slidenum">
              <a:rPr lang="en-US" altLang="en-US" sz="1200">
                <a:solidFill>
                  <a:srgbClr val="898989"/>
                </a:solidFill>
              </a:rPr>
              <a:pPr>
                <a:spcBef>
                  <a:spcPct val="0"/>
                </a:spcBef>
                <a:buFontTx/>
                <a:buNone/>
              </a:pPr>
              <a:t>107</a:t>
            </a:fld>
            <a:endParaRPr lang="en-US" altLang="en-US" sz="1200">
              <a:solidFill>
                <a:srgbClr val="898989"/>
              </a:solidFill>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Is the dehydration of the surface tissues of a food</a:t>
            </a:r>
          </a:p>
          <a:p>
            <a:pPr eaLnBrk="1" fontAlgn="auto" hangingPunct="1">
              <a:spcAft>
                <a:spcPts val="0"/>
              </a:spcAft>
              <a:buFont typeface="Arial" panose="020B0604020202020204" pitchFamily="34" charset="0"/>
              <a:buChar char="•"/>
              <a:defRPr/>
            </a:pPr>
            <a:r>
              <a:rPr lang="en-US" dirty="0" smtClean="0"/>
              <a:t>Can be caused by:</a:t>
            </a:r>
          </a:p>
          <a:p>
            <a:pPr lvl="1" eaLnBrk="1" fontAlgn="auto" hangingPunct="1">
              <a:spcAft>
                <a:spcPts val="0"/>
              </a:spcAft>
              <a:buFont typeface="Arial" panose="020B0604020202020204" pitchFamily="34" charset="0"/>
              <a:buChar char="–"/>
              <a:defRPr/>
            </a:pPr>
            <a:r>
              <a:rPr lang="en-US" dirty="0" smtClean="0"/>
              <a:t>improperly </a:t>
            </a:r>
            <a:r>
              <a:rPr lang="en-US" dirty="0"/>
              <a:t>wrapping foods </a:t>
            </a:r>
          </a:p>
          <a:p>
            <a:pPr lvl="1" eaLnBrk="1" fontAlgn="auto" hangingPunct="1">
              <a:spcAft>
                <a:spcPts val="0"/>
              </a:spcAft>
              <a:buFont typeface="Arial" panose="020B0604020202020204" pitchFamily="34" charset="0"/>
              <a:buChar char="–"/>
              <a:defRPr/>
            </a:pPr>
            <a:r>
              <a:rPr lang="en-US" dirty="0"/>
              <a:t>punctures in the packaging which allow freezer air to come in contact with the </a:t>
            </a:r>
            <a:r>
              <a:rPr lang="en-US" dirty="0" smtClean="0"/>
              <a:t>food</a:t>
            </a:r>
          </a:p>
          <a:p>
            <a:pPr eaLnBrk="1" fontAlgn="auto" hangingPunct="1">
              <a:spcAft>
                <a:spcPts val="0"/>
              </a:spcAft>
              <a:buFont typeface="Arial" panose="020B0604020202020204" pitchFamily="34" charset="0"/>
              <a:buChar char="•"/>
              <a:defRPr/>
            </a:pPr>
            <a:r>
              <a:rPr lang="en-US" dirty="0" smtClean="0"/>
              <a:t>Compromises </a:t>
            </a:r>
            <a:r>
              <a:rPr lang="en-US" dirty="0" err="1" smtClean="0"/>
              <a:t>palatibility</a:t>
            </a:r>
            <a:endParaRPr lang="en-US" dirty="0" smtClean="0"/>
          </a:p>
          <a:p>
            <a:pPr lvl="1" eaLnBrk="1" fontAlgn="auto" hangingPunct="1">
              <a:spcAft>
                <a:spcPts val="0"/>
              </a:spcAft>
              <a:buFont typeface="Arial" panose="020B0604020202020204" pitchFamily="34" charset="0"/>
              <a:buChar char="–"/>
              <a:defRPr/>
            </a:pPr>
            <a:r>
              <a:rPr lang="en-US" dirty="0"/>
              <a:t>t</a:t>
            </a:r>
            <a:r>
              <a:rPr lang="en-US" dirty="0" smtClean="0"/>
              <a:t>oughens food</a:t>
            </a:r>
          </a:p>
          <a:p>
            <a:pPr lvl="1" eaLnBrk="1" fontAlgn="auto" hangingPunct="1">
              <a:spcAft>
                <a:spcPts val="0"/>
              </a:spcAft>
              <a:buFont typeface="Arial" panose="020B0604020202020204" pitchFamily="34" charset="0"/>
              <a:buChar char="–"/>
              <a:defRPr/>
            </a:pPr>
            <a:r>
              <a:rPr lang="en-US" dirty="0"/>
              <a:t>r</a:t>
            </a:r>
            <a:r>
              <a:rPr lang="en-US" dirty="0" smtClean="0"/>
              <a:t>esults in rancid or tasteless cooked food</a:t>
            </a:r>
          </a:p>
          <a:p>
            <a:pPr lvl="1" eaLnBrk="1" fontAlgn="auto" hangingPunct="1">
              <a:spcAft>
                <a:spcPts val="0"/>
              </a:spcAft>
              <a:buFont typeface="Arial" panose="020B0604020202020204" pitchFamily="34" charset="0"/>
              <a:buChar char="–"/>
              <a:defRPr/>
            </a:pPr>
            <a:endParaRPr lang="en-US" dirty="0" smtClean="0"/>
          </a:p>
          <a:p>
            <a:pPr lvl="1" eaLnBrk="1" fontAlgn="auto" hangingPunct="1">
              <a:spcAft>
                <a:spcPts val="0"/>
              </a:spcAft>
              <a:buFont typeface="Arial" panose="020B0604020202020204" pitchFamily="34" charset="0"/>
              <a:buChar char="–"/>
              <a:defRPr/>
            </a:pPr>
            <a:endParaRPr lang="en-US" dirty="0" smtClean="0"/>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Freezer Burn</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3C5445D-A9FD-4D92-B8A1-BE62B8F957EF}" type="slidenum">
              <a:rPr lang="en-US" altLang="en-US" sz="1200">
                <a:solidFill>
                  <a:srgbClr val="898989"/>
                </a:solidFill>
              </a:rPr>
              <a:pPr>
                <a:spcBef>
                  <a:spcPct val="0"/>
                </a:spcBef>
                <a:buFontTx/>
                <a:buNone/>
              </a:pPr>
              <a:t>108</a:t>
            </a:fld>
            <a:endParaRPr lang="en-US" altLang="en-US" sz="1200">
              <a:solidFill>
                <a:srgbClr val="898989"/>
              </a:solidFill>
            </a:endParaRPr>
          </a:p>
        </p:txBody>
      </p:sp>
      <p:sp>
        <p:nvSpPr>
          <p:cNvPr id="258051" name="Content Placeholder 2"/>
          <p:cNvSpPr>
            <a:spLocks noGrp="1"/>
          </p:cNvSpPr>
          <p:nvPr>
            <p:ph idx="1"/>
          </p:nvPr>
        </p:nvSpPr>
        <p:spPr/>
        <p:txBody>
          <a:bodyPr/>
          <a:lstStyle/>
          <a:p>
            <a:pPr eaLnBrk="1" hangingPunct="1"/>
            <a:r>
              <a:rPr lang="en-US" altLang="en-US" smtClean="0">
                <a:latin typeface="Arial" charset="0"/>
                <a:cs typeface="Arial" charset="0"/>
              </a:rPr>
              <a:t>Fresh, uncooked meats: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Freezer Storage Times</a:t>
            </a:r>
            <a:endParaRPr lang="en-US" dirty="0"/>
          </a:p>
        </p:txBody>
      </p:sp>
      <p:graphicFrame>
        <p:nvGraphicFramePr>
          <p:cNvPr id="5" name="Table 4"/>
          <p:cNvGraphicFramePr>
            <a:graphicFrameLocks noGrp="1"/>
          </p:cNvGraphicFramePr>
          <p:nvPr/>
        </p:nvGraphicFramePr>
        <p:xfrm>
          <a:off x="1524000" y="2514600"/>
          <a:ext cx="6172200" cy="2626360"/>
        </p:xfrm>
        <a:graphic>
          <a:graphicData uri="http://schemas.openxmlformats.org/drawingml/2006/table">
            <a:tbl>
              <a:tblPr firstRow="1" bandRow="1">
                <a:tableStyleId>{284E427A-3D55-4303-BF80-6455036E1DE7}</a:tableStyleId>
              </a:tblPr>
              <a:tblGrid>
                <a:gridCol w="3048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70840">
                <a:tc>
                  <a:txBody>
                    <a:bodyPr/>
                    <a:lstStyle/>
                    <a:p>
                      <a:r>
                        <a:rPr lang="en-US" dirty="0" smtClean="0">
                          <a:latin typeface="Arial" pitchFamily="34" charset="0"/>
                          <a:cs typeface="Arial" pitchFamily="34" charset="0"/>
                        </a:rPr>
                        <a:t>Retail Product</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Storage Time (months)</a:t>
                      </a:r>
                      <a:endParaRPr lang="en-US"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r>
                        <a:rPr lang="en-US" dirty="0" smtClean="0">
                          <a:latin typeface="Arial" pitchFamily="34" charset="0"/>
                          <a:cs typeface="Arial" pitchFamily="34" charset="0"/>
                        </a:rPr>
                        <a:t>Beef</a:t>
                      </a:r>
                      <a:endParaRPr lang="en-US" dirty="0">
                        <a:latin typeface="Arial" pitchFamily="34" charset="0"/>
                        <a:cs typeface="Arial" pitchFamily="34" charset="0"/>
                      </a:endParaRPr>
                    </a:p>
                  </a:txBody>
                  <a:tcPr/>
                </a:tc>
                <a:tc>
                  <a:txBody>
                    <a:bodyPr/>
                    <a:lstStyle/>
                    <a:p>
                      <a:r>
                        <a:rPr lang="en-US" baseline="0" dirty="0" smtClean="0">
                          <a:latin typeface="Arial" pitchFamily="34" charset="0"/>
                          <a:cs typeface="Arial" pitchFamily="34" charset="0"/>
                        </a:rPr>
                        <a:t>6-12</a:t>
                      </a:r>
                    </a:p>
                  </a:txBody>
                  <a:tcPr/>
                </a:tc>
                <a:extLst>
                  <a:ext uri="{0D108BD9-81ED-4DB2-BD59-A6C34878D82A}">
                    <a16:rowId xmlns:a16="http://schemas.microsoft.com/office/drawing/2014/main" val="10001"/>
                  </a:ext>
                </a:extLst>
              </a:tr>
              <a:tr h="401320">
                <a:tc>
                  <a:txBody>
                    <a:bodyPr/>
                    <a:lstStyle/>
                    <a:p>
                      <a:r>
                        <a:rPr lang="en-US" dirty="0" smtClean="0">
                          <a:latin typeface="Arial" pitchFamily="34" charset="0"/>
                          <a:cs typeface="Arial" pitchFamily="34" charset="0"/>
                        </a:rPr>
                        <a:t>Ground beef, veal and</a:t>
                      </a:r>
                      <a:r>
                        <a:rPr lang="en-US" baseline="0" dirty="0" smtClean="0">
                          <a:latin typeface="Arial" pitchFamily="34" charset="0"/>
                          <a:cs typeface="Arial" pitchFamily="34" charset="0"/>
                        </a:rPr>
                        <a:t> lamb</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3-4</a:t>
                      </a:r>
                      <a:endParaRPr lang="en-US" dirty="0">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Arial" pitchFamily="34" charset="0"/>
                          <a:cs typeface="Arial" pitchFamily="34" charset="0"/>
                        </a:rPr>
                        <a:t>Ground pork</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1-3</a:t>
                      </a:r>
                      <a:endParaRPr lang="en-US" dirty="0">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r>
                        <a:rPr lang="en-US" dirty="0" smtClean="0">
                          <a:latin typeface="Arial" pitchFamily="34" charset="0"/>
                          <a:cs typeface="Arial" pitchFamily="34" charset="0"/>
                        </a:rPr>
                        <a:t>Pork</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6</a:t>
                      </a:r>
                      <a:endParaRPr lang="en-US" dirty="0">
                        <a:latin typeface="Arial" pitchFamily="34" charset="0"/>
                        <a:cs typeface="Arial"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Arial" pitchFamily="34" charset="0"/>
                          <a:cs typeface="Arial" pitchFamily="34" charset="0"/>
                        </a:rPr>
                        <a:t>Variety</a:t>
                      </a:r>
                      <a:r>
                        <a:rPr lang="en-US" baseline="0" dirty="0" smtClean="0">
                          <a:latin typeface="Arial" pitchFamily="34" charset="0"/>
                          <a:cs typeface="Arial" pitchFamily="34" charset="0"/>
                        </a:rPr>
                        <a:t> meats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3-4</a:t>
                      </a:r>
                      <a:endParaRPr lang="en-US" dirty="0">
                        <a:latin typeface="Arial" pitchFamily="34" charset="0"/>
                        <a:cs typeface="Arial" pitchFamily="34" charset="0"/>
                      </a:endParaRPr>
                    </a:p>
                  </a:txBody>
                  <a:tcPr/>
                </a:tc>
                <a:extLst>
                  <a:ext uri="{0D108BD9-81ED-4DB2-BD59-A6C34878D82A}">
                    <a16:rowId xmlns:a16="http://schemas.microsoft.com/office/drawing/2014/main" val="10005"/>
                  </a:ext>
                </a:extLst>
              </a:tr>
              <a:tr h="370840">
                <a:tc>
                  <a:txBody>
                    <a:bodyPr/>
                    <a:lstStyle/>
                    <a:p>
                      <a:r>
                        <a:rPr lang="en-US" dirty="0" smtClean="0">
                          <a:latin typeface="Arial" pitchFamily="34" charset="0"/>
                          <a:cs typeface="Arial" pitchFamily="34" charset="0"/>
                        </a:rPr>
                        <a:t>Veal and</a:t>
                      </a:r>
                      <a:r>
                        <a:rPr lang="en-US" baseline="0" dirty="0" smtClean="0">
                          <a:latin typeface="Arial" pitchFamily="34" charset="0"/>
                          <a:cs typeface="Arial" pitchFamily="34" charset="0"/>
                        </a:rPr>
                        <a:t> lamb cuts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6-9</a:t>
                      </a:r>
                      <a:endParaRPr lang="en-US" dirty="0">
                        <a:latin typeface="Arial" pitchFamily="34" charset="0"/>
                        <a:cs typeface="Arial" pitchFamily="34" charset="0"/>
                      </a:endParaRPr>
                    </a:p>
                  </a:txBody>
                  <a:tcPr/>
                </a:tc>
                <a:extLst>
                  <a:ext uri="{0D108BD9-81ED-4DB2-BD59-A6C34878D82A}">
                    <a16:rowId xmlns:a16="http://schemas.microsoft.com/office/drawing/2014/main" val="10006"/>
                  </a:ext>
                </a:extLst>
              </a:tr>
            </a:tbl>
          </a:graphicData>
        </a:graphic>
      </p:graphicFrame>
      <p:sp>
        <p:nvSpPr>
          <p:cNvPr id="258054" name="TextBox 5"/>
          <p:cNvSpPr txBox="1">
            <a:spLocks noChangeArrowheads="1"/>
          </p:cNvSpPr>
          <p:nvPr/>
        </p:nvSpPr>
        <p:spPr bwMode="auto">
          <a:xfrm>
            <a:off x="5105400" y="5116513"/>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http://www.fsis.usda.gov,  2011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9B1FB73-1621-4595-ACEC-4F2E3F36EA2F}" type="slidenum">
              <a:rPr lang="en-US" altLang="en-US" sz="1200">
                <a:solidFill>
                  <a:srgbClr val="898989"/>
                </a:solidFill>
              </a:rPr>
              <a:pPr>
                <a:spcBef>
                  <a:spcPct val="0"/>
                </a:spcBef>
                <a:buFontTx/>
                <a:buNone/>
              </a:pPr>
              <a:t>109</a:t>
            </a:fld>
            <a:endParaRPr lang="en-US" altLang="en-US" sz="1200">
              <a:solidFill>
                <a:srgbClr val="898989"/>
              </a:solidFill>
            </a:endParaRPr>
          </a:p>
        </p:txBody>
      </p:sp>
      <p:sp>
        <p:nvSpPr>
          <p:cNvPr id="260099" name="Content Placeholder 2"/>
          <p:cNvSpPr>
            <a:spLocks noGrp="1"/>
          </p:cNvSpPr>
          <p:nvPr>
            <p:ph idx="1"/>
          </p:nvPr>
        </p:nvSpPr>
        <p:spPr/>
        <p:txBody>
          <a:bodyPr/>
          <a:lstStyle/>
          <a:p>
            <a:pPr eaLnBrk="1" hangingPunct="1"/>
            <a:r>
              <a:rPr lang="en-US" altLang="en-US" smtClean="0">
                <a:latin typeface="Arial" charset="0"/>
                <a:cs typeface="Arial" charset="0"/>
              </a:rPr>
              <a:t>Processed meats: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Freezer Storage Times</a:t>
            </a:r>
            <a:endParaRPr lang="en-US" dirty="0"/>
          </a:p>
        </p:txBody>
      </p:sp>
      <p:graphicFrame>
        <p:nvGraphicFramePr>
          <p:cNvPr id="5" name="Table 4"/>
          <p:cNvGraphicFramePr>
            <a:graphicFrameLocks noGrp="1"/>
          </p:cNvGraphicFramePr>
          <p:nvPr/>
        </p:nvGraphicFramePr>
        <p:xfrm>
          <a:off x="1524000" y="2514600"/>
          <a:ext cx="6172200" cy="1884680"/>
        </p:xfrm>
        <a:graphic>
          <a:graphicData uri="http://schemas.openxmlformats.org/drawingml/2006/table">
            <a:tbl>
              <a:tblPr firstRow="1" bandRow="1">
                <a:tableStyleId>{284E427A-3D55-4303-BF80-6455036E1DE7}</a:tableStyleId>
              </a:tblPr>
              <a:tblGrid>
                <a:gridCol w="3048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70840">
                <a:tc>
                  <a:txBody>
                    <a:bodyPr/>
                    <a:lstStyle/>
                    <a:p>
                      <a:r>
                        <a:rPr lang="en-US" dirty="0" smtClean="0">
                          <a:latin typeface="Arial" pitchFamily="34" charset="0"/>
                          <a:cs typeface="Arial" pitchFamily="34" charset="0"/>
                        </a:rPr>
                        <a:t>Processed</a:t>
                      </a:r>
                      <a:r>
                        <a:rPr lang="en-US" baseline="0" dirty="0" smtClean="0">
                          <a:latin typeface="Arial" pitchFamily="34" charset="0"/>
                          <a:cs typeface="Arial" pitchFamily="34" charset="0"/>
                        </a:rPr>
                        <a:t> Product</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Storage Time (months)</a:t>
                      </a:r>
                      <a:endParaRPr lang="en-US"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r>
                        <a:rPr lang="en-US" dirty="0" smtClean="0">
                          <a:latin typeface="Arial" pitchFamily="34" charset="0"/>
                          <a:cs typeface="Arial" pitchFamily="34" charset="0"/>
                        </a:rPr>
                        <a:t>Bacon</a:t>
                      </a:r>
                      <a:endParaRPr lang="en-US" dirty="0">
                        <a:latin typeface="Arial" pitchFamily="34" charset="0"/>
                        <a:cs typeface="Arial" pitchFamily="34" charset="0"/>
                      </a:endParaRPr>
                    </a:p>
                  </a:txBody>
                  <a:tcPr/>
                </a:tc>
                <a:tc>
                  <a:txBody>
                    <a:bodyPr/>
                    <a:lstStyle/>
                    <a:p>
                      <a:r>
                        <a:rPr lang="en-US" baseline="0" dirty="0" smtClean="0">
                          <a:latin typeface="Arial" pitchFamily="34" charset="0"/>
                          <a:cs typeface="Arial" pitchFamily="34" charset="0"/>
                        </a:rPr>
                        <a:t>1</a:t>
                      </a:r>
                    </a:p>
                  </a:txBody>
                  <a:tcPr/>
                </a:tc>
                <a:extLst>
                  <a:ext uri="{0D108BD9-81ED-4DB2-BD59-A6C34878D82A}">
                    <a16:rowId xmlns:a16="http://schemas.microsoft.com/office/drawing/2014/main" val="10001"/>
                  </a:ext>
                </a:extLst>
              </a:tr>
              <a:tr h="401320">
                <a:tc>
                  <a:txBody>
                    <a:bodyPr/>
                    <a:lstStyle/>
                    <a:p>
                      <a:r>
                        <a:rPr lang="en-US" dirty="0" smtClean="0">
                          <a:latin typeface="Arial" pitchFamily="34" charset="0"/>
                          <a:cs typeface="Arial" pitchFamily="34" charset="0"/>
                        </a:rPr>
                        <a:t>Frankfurters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Arial" pitchFamily="34" charset="0"/>
                          <a:cs typeface="Arial" pitchFamily="34" charset="0"/>
                        </a:rPr>
                        <a:t>Sausage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r>
                        <a:rPr lang="en-US" dirty="0" smtClean="0">
                          <a:latin typeface="Arial" pitchFamily="34" charset="0"/>
                          <a:cs typeface="Arial" pitchFamily="34" charset="0"/>
                        </a:rPr>
                        <a:t>Smoked</a:t>
                      </a:r>
                      <a:r>
                        <a:rPr lang="en-US" baseline="0" dirty="0" smtClean="0">
                          <a:latin typeface="Arial" pitchFamily="34" charset="0"/>
                          <a:cs typeface="Arial" pitchFamily="34" charset="0"/>
                        </a:rPr>
                        <a:t> whole ham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extLst>
                  <a:ext uri="{0D108BD9-81ED-4DB2-BD59-A6C34878D82A}">
                    <a16:rowId xmlns:a16="http://schemas.microsoft.com/office/drawing/2014/main" val="10004"/>
                  </a:ext>
                </a:extLst>
              </a:tr>
            </a:tbl>
          </a:graphicData>
        </a:graphic>
      </p:graphicFrame>
      <p:sp>
        <p:nvSpPr>
          <p:cNvPr id="260102" name="TextBox 5"/>
          <p:cNvSpPr txBox="1">
            <a:spLocks noChangeArrowheads="1"/>
          </p:cNvSpPr>
          <p:nvPr/>
        </p:nvSpPr>
        <p:spPr bwMode="auto">
          <a:xfrm>
            <a:off x="5105400" y="43434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http://www.fsis.usda.gov,  2011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The Meat Inspection Act</a:t>
            </a:r>
            <a:endParaRPr lang="en-US" dirty="0"/>
          </a:p>
        </p:txBody>
      </p:sp>
      <p:sp>
        <p:nvSpPr>
          <p:cNvPr id="43011" name="Content Placeholder 2"/>
          <p:cNvSpPr>
            <a:spLocks noGrp="1"/>
          </p:cNvSpPr>
          <p:nvPr>
            <p:ph idx="1"/>
          </p:nvPr>
        </p:nvSpPr>
        <p:spPr>
          <a:xfrm>
            <a:off x="457200" y="1600200"/>
            <a:ext cx="8229600" cy="4800600"/>
          </a:xfrm>
        </p:spPr>
        <p:txBody>
          <a:bodyPr/>
          <a:lstStyle/>
          <a:p>
            <a:pPr eaLnBrk="1" hangingPunct="1"/>
            <a:r>
              <a:rPr lang="en-US" altLang="en-US" smtClean="0">
                <a:latin typeface="Arial" charset="0"/>
                <a:cs typeface="Arial" charset="0"/>
              </a:rPr>
              <a:t>Had four main impacts on the industry:</a:t>
            </a:r>
            <a:endParaRPr lang="en-US" altLang="en-US" sz="2800" smtClean="0">
              <a:latin typeface="Arial" charset="0"/>
              <a:cs typeface="Arial" charset="0"/>
            </a:endParaRPr>
          </a:p>
          <a:p>
            <a:pPr lvl="1" eaLnBrk="1" hangingPunct="1"/>
            <a:r>
              <a:rPr lang="en-US" altLang="en-US" smtClean="0">
                <a:latin typeface="Arial" charset="0"/>
                <a:cs typeface="Arial" charset="0"/>
              </a:rPr>
              <a:t>antemortem inspection of all livestock before slaughter</a:t>
            </a:r>
            <a:endParaRPr lang="en-US" altLang="en-US" sz="2400" smtClean="0">
              <a:latin typeface="Arial" charset="0"/>
              <a:cs typeface="Arial" charset="0"/>
            </a:endParaRPr>
          </a:p>
          <a:p>
            <a:pPr lvl="1" eaLnBrk="1" hangingPunct="1"/>
            <a:r>
              <a:rPr lang="en-US" altLang="en-US" smtClean="0">
                <a:latin typeface="Arial" charset="0"/>
                <a:cs typeface="Arial" charset="0"/>
              </a:rPr>
              <a:t>postmortem inspection of every carcass</a:t>
            </a:r>
            <a:endParaRPr lang="en-US" altLang="en-US" sz="2400" smtClean="0">
              <a:latin typeface="Arial" charset="0"/>
              <a:cs typeface="Arial" charset="0"/>
            </a:endParaRPr>
          </a:p>
          <a:p>
            <a:pPr lvl="1" eaLnBrk="1" hangingPunct="1"/>
            <a:r>
              <a:rPr lang="en-US" altLang="en-US" smtClean="0">
                <a:latin typeface="Arial" charset="0"/>
                <a:cs typeface="Arial" charset="0"/>
              </a:rPr>
              <a:t>sanitary conditions in all meat processing facilities</a:t>
            </a:r>
            <a:endParaRPr lang="en-US" altLang="en-US" sz="2400" smtClean="0">
              <a:latin typeface="Arial" charset="0"/>
              <a:cs typeface="Arial" charset="0"/>
            </a:endParaRPr>
          </a:p>
          <a:p>
            <a:pPr lvl="1" eaLnBrk="1" hangingPunct="1"/>
            <a:r>
              <a:rPr lang="en-US" altLang="en-US" smtClean="0">
                <a:latin typeface="Arial" charset="0"/>
                <a:cs typeface="Arial" charset="0"/>
              </a:rPr>
              <a:t>authorized the United States Department of Agriculture (USDA) to monitor and inspect all harvesting and processing operations</a:t>
            </a:r>
            <a:endParaRPr lang="en-US" altLang="en-US" sz="2400" smtClean="0">
              <a:latin typeface="Arial" charset="0"/>
              <a:cs typeface="Arial" charset="0"/>
            </a:endParaRP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4FBF259-9AB6-4846-833F-4C9C3BC52A2E}" type="slidenum">
              <a:rPr lang="en-US" altLang="en-US" sz="1200">
                <a:solidFill>
                  <a:srgbClr val="898989"/>
                </a:solidFill>
              </a:rPr>
              <a:pPr>
                <a:spcBef>
                  <a:spcPct val="0"/>
                </a:spcBef>
                <a:buFontTx/>
                <a:buNone/>
              </a:pPr>
              <a:t>11</a:t>
            </a:fld>
            <a:endParaRPr lang="en-US" altLang="en-US" sz="1200">
              <a:solidFill>
                <a:srgbClr val="898989"/>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2442BD8-DDE7-4EFF-860C-189519B13111}" type="slidenum">
              <a:rPr lang="en-US" altLang="en-US" sz="1200">
                <a:solidFill>
                  <a:srgbClr val="898989"/>
                </a:solidFill>
              </a:rPr>
              <a:pPr>
                <a:spcBef>
                  <a:spcPct val="0"/>
                </a:spcBef>
                <a:buFontTx/>
                <a:buNone/>
              </a:pPr>
              <a:t>110</a:t>
            </a:fld>
            <a:endParaRPr lang="en-US" altLang="en-US" sz="1200">
              <a:solidFill>
                <a:srgbClr val="898989"/>
              </a:solidFill>
            </a:endParaRPr>
          </a:p>
        </p:txBody>
      </p:sp>
      <p:sp>
        <p:nvSpPr>
          <p:cNvPr id="3" name="Content Placeholder 2"/>
          <p:cNvSpPr>
            <a:spLocks noGrp="1"/>
          </p:cNvSpPr>
          <p:nvPr>
            <p:ph idx="1"/>
          </p:nvPr>
        </p:nvSpPr>
        <p:spPr>
          <a:xfrm>
            <a:off x="457200" y="1600200"/>
            <a:ext cx="8229600" cy="48768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sz="3500" dirty="0" smtClean="0"/>
              <a:t>Include:</a:t>
            </a:r>
          </a:p>
          <a:p>
            <a:pPr lvl="1" eaLnBrk="1" fontAlgn="auto" hangingPunct="1">
              <a:spcAft>
                <a:spcPts val="0"/>
              </a:spcAft>
              <a:buFont typeface="Arial" panose="020B0604020202020204" pitchFamily="34" charset="0"/>
              <a:buChar char="–"/>
              <a:defRPr/>
            </a:pPr>
            <a:r>
              <a:rPr lang="en-US" sz="3000" dirty="0"/>
              <a:t>c</a:t>
            </a:r>
            <a:r>
              <a:rPr lang="en-US" sz="3000" dirty="0" smtClean="0"/>
              <a:t>ondition of the meat when frozen</a:t>
            </a:r>
          </a:p>
          <a:p>
            <a:pPr lvl="2" eaLnBrk="1" fontAlgn="auto" hangingPunct="1">
              <a:spcAft>
                <a:spcPts val="0"/>
              </a:spcAft>
              <a:buFont typeface="Arial" panose="020B0604020202020204" pitchFamily="34" charset="0"/>
              <a:buChar char="•"/>
              <a:defRPr/>
            </a:pPr>
            <a:r>
              <a:rPr lang="en-US" sz="2600" dirty="0" smtClean="0"/>
              <a:t>How long was the meat refrigerated before freezing?</a:t>
            </a:r>
          </a:p>
          <a:p>
            <a:pPr lvl="1" eaLnBrk="1" fontAlgn="auto" hangingPunct="1">
              <a:spcAft>
                <a:spcPts val="0"/>
              </a:spcAft>
              <a:buFont typeface="Arial" panose="020B0604020202020204" pitchFamily="34" charset="0"/>
              <a:buChar char="–"/>
              <a:defRPr/>
            </a:pPr>
            <a:r>
              <a:rPr lang="en-US" sz="3000" dirty="0"/>
              <a:t>w</a:t>
            </a:r>
            <a:r>
              <a:rPr lang="en-US" sz="3000" dirty="0" smtClean="0"/>
              <a:t>rapping material and method</a:t>
            </a:r>
          </a:p>
          <a:p>
            <a:pPr lvl="2" eaLnBrk="1" fontAlgn="auto" hangingPunct="1">
              <a:spcAft>
                <a:spcPts val="0"/>
              </a:spcAft>
              <a:buFont typeface="Arial" panose="020B0604020202020204" pitchFamily="34" charset="0"/>
              <a:buChar char="•"/>
              <a:defRPr/>
            </a:pPr>
            <a:r>
              <a:rPr lang="en-US" sz="2600" dirty="0" smtClean="0"/>
              <a:t>Was an air- and moisture-proof wrapping material used?</a:t>
            </a:r>
          </a:p>
          <a:p>
            <a:pPr lvl="1" eaLnBrk="1" fontAlgn="auto" hangingPunct="1">
              <a:spcAft>
                <a:spcPts val="0"/>
              </a:spcAft>
              <a:buFont typeface="Arial" panose="020B0604020202020204" pitchFamily="34" charset="0"/>
              <a:buChar char="–"/>
              <a:defRPr/>
            </a:pPr>
            <a:r>
              <a:rPr lang="en-US" sz="3000" dirty="0"/>
              <a:t>r</a:t>
            </a:r>
            <a:r>
              <a:rPr lang="en-US" sz="3000" dirty="0" smtClean="0"/>
              <a:t>ate of freezing</a:t>
            </a:r>
          </a:p>
          <a:p>
            <a:pPr lvl="2" eaLnBrk="1" fontAlgn="auto" hangingPunct="1">
              <a:spcAft>
                <a:spcPts val="0"/>
              </a:spcAft>
              <a:buFont typeface="Arial" panose="020B0604020202020204" pitchFamily="34" charset="0"/>
              <a:buChar char="•"/>
              <a:defRPr/>
            </a:pPr>
            <a:r>
              <a:rPr lang="en-US" sz="2600" dirty="0"/>
              <a:t>t</a:t>
            </a:r>
            <a:r>
              <a:rPr lang="en-US" sz="2600" dirty="0" smtClean="0"/>
              <a:t>hin cuts or packages of meat will freeze faster than thick cuts or packages</a:t>
            </a:r>
          </a:p>
          <a:p>
            <a:pPr lvl="1" eaLnBrk="1" fontAlgn="auto" hangingPunct="1">
              <a:spcAft>
                <a:spcPts val="0"/>
              </a:spcAft>
              <a:buFont typeface="Arial" panose="020B0604020202020204" pitchFamily="34" charset="0"/>
              <a:buChar char="–"/>
              <a:defRPr/>
            </a:pPr>
            <a:r>
              <a:rPr lang="en-US" sz="3000" dirty="0"/>
              <a:t>t</a:t>
            </a:r>
            <a:r>
              <a:rPr lang="en-US" sz="3000" dirty="0" smtClean="0"/>
              <a:t>emperature of freezer</a:t>
            </a:r>
          </a:p>
          <a:p>
            <a:pPr lvl="2" eaLnBrk="1" fontAlgn="auto" hangingPunct="1">
              <a:spcAft>
                <a:spcPts val="0"/>
              </a:spcAft>
              <a:buFont typeface="Arial" panose="020B0604020202020204" pitchFamily="34" charset="0"/>
              <a:buChar char="•"/>
              <a:defRPr/>
            </a:pPr>
            <a:r>
              <a:rPr lang="en-US" sz="2600" dirty="0"/>
              <a:t>m</a:t>
            </a:r>
            <a:r>
              <a:rPr lang="en-US" sz="2600" dirty="0" smtClean="0"/>
              <a:t>eat will retain its quality best and freeze quickest if stored in a very cold freezer (&lt;-10ºF, -23ºC)</a:t>
            </a:r>
            <a:endParaRPr lang="en-US" sz="2600" dirty="0"/>
          </a:p>
        </p:txBody>
      </p:sp>
      <p:sp>
        <p:nvSpPr>
          <p:cNvPr id="4" name="Title 3"/>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Variables of Home Freezer Storage</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F8DA48C-FB0C-491C-9768-C5B25C116E1A}" type="slidenum">
              <a:rPr lang="en-US" altLang="en-US" sz="1200">
                <a:solidFill>
                  <a:srgbClr val="898989"/>
                </a:solidFill>
              </a:rPr>
              <a:pPr>
                <a:spcBef>
                  <a:spcPct val="0"/>
                </a:spcBef>
                <a:buFontTx/>
                <a:buNone/>
              </a:pPr>
              <a:t>111</a:t>
            </a:fld>
            <a:endParaRPr lang="en-US" altLang="en-US" sz="1200">
              <a:solidFill>
                <a:srgbClr val="898989"/>
              </a:solidFill>
            </a:endParaRPr>
          </a:p>
        </p:txBody>
      </p:sp>
      <p:sp>
        <p:nvSpPr>
          <p:cNvPr id="264195" name="Content Placeholder 2"/>
          <p:cNvSpPr>
            <a:spLocks noGrp="1"/>
          </p:cNvSpPr>
          <p:nvPr>
            <p:ph idx="1"/>
          </p:nvPr>
        </p:nvSpPr>
        <p:spPr/>
        <p:txBody>
          <a:bodyPr/>
          <a:lstStyle/>
          <a:p>
            <a:pPr eaLnBrk="1" hangingPunct="1"/>
            <a:r>
              <a:rPr lang="en-US" altLang="en-US" smtClean="0">
                <a:latin typeface="Arial" charset="0"/>
                <a:cs typeface="Arial" charset="0"/>
              </a:rPr>
              <a:t>Meat in the refrigerator is safe for six to eight hours, unless meat temperature rises above 40ºF (4ºC) for more than two hours</a:t>
            </a:r>
          </a:p>
          <a:p>
            <a:pPr eaLnBrk="1" hangingPunct="1"/>
            <a:r>
              <a:rPr lang="en-US" altLang="en-US" smtClean="0">
                <a:latin typeface="Arial" charset="0"/>
                <a:cs typeface="Arial" charset="0"/>
              </a:rPr>
              <a:t>Meat in the freezer is safe for two days if freezer is at full capacity</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After a Power Outage</a:t>
            </a:r>
            <a:endParaRPr lang="en-US" dirty="0"/>
          </a:p>
        </p:txBody>
      </p:sp>
      <p:sp>
        <p:nvSpPr>
          <p:cNvPr id="264197" name="TextBox 4"/>
          <p:cNvSpPr txBox="1">
            <a:spLocks noChangeArrowheads="1"/>
          </p:cNvSpPr>
          <p:nvPr/>
        </p:nvSpPr>
        <p:spPr bwMode="auto">
          <a:xfrm>
            <a:off x="1219200" y="5029200"/>
            <a:ext cx="6705600" cy="1200150"/>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When power fails, do NOT continuously open refrigerator door to check the temperature.</a:t>
            </a:r>
          </a:p>
        </p:txBody>
      </p:sp>
      <p:pic>
        <p:nvPicPr>
          <p:cNvPr id="26419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50292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9" name="TextBox 6"/>
          <p:cNvSpPr txBox="1">
            <a:spLocks noChangeArrowheads="1"/>
          </p:cNvSpPr>
          <p:nvPr/>
        </p:nvSpPr>
        <p:spPr bwMode="auto">
          <a:xfrm>
            <a:off x="4876800" y="6488113"/>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http://www.fsis.usda.gov,  2011</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7B172A5-8018-45E9-B569-0AE890B694AF}" type="slidenum">
              <a:rPr lang="en-US" altLang="en-US" sz="1200">
                <a:solidFill>
                  <a:srgbClr val="898989"/>
                </a:solidFill>
              </a:rPr>
              <a:pPr>
                <a:spcBef>
                  <a:spcPct val="0"/>
                </a:spcBef>
                <a:buFontTx/>
                <a:buNone/>
              </a:pPr>
              <a:t>112</a:t>
            </a:fld>
            <a:endParaRPr lang="en-US" altLang="en-US" sz="1200">
              <a:solidFill>
                <a:srgbClr val="898989"/>
              </a:solidFill>
            </a:endParaRPr>
          </a:p>
        </p:txBody>
      </p:sp>
      <p:sp>
        <p:nvSpPr>
          <p:cNvPr id="266243" name="Content Placeholder 2"/>
          <p:cNvSpPr>
            <a:spLocks noGrp="1"/>
          </p:cNvSpPr>
          <p:nvPr>
            <p:ph idx="1"/>
          </p:nvPr>
        </p:nvSpPr>
        <p:spPr/>
        <p:txBody>
          <a:bodyPr/>
          <a:lstStyle/>
          <a:p>
            <a:pPr eaLnBrk="1" hangingPunct="1"/>
            <a:r>
              <a:rPr lang="en-US" altLang="en-US" smtClean="0">
                <a:latin typeface="Arial" charset="0"/>
                <a:cs typeface="Arial" charset="0"/>
              </a:rPr>
              <a:t>Can cause some deterioration of quality</a:t>
            </a:r>
          </a:p>
          <a:p>
            <a:pPr lvl="1" eaLnBrk="1" hangingPunct="1"/>
            <a:r>
              <a:rPr lang="en-US" altLang="en-US" smtClean="0">
                <a:latin typeface="Arial" charset="0"/>
                <a:cs typeface="Arial" charset="0"/>
              </a:rPr>
              <a:t>meat could lose juiciness</a:t>
            </a:r>
          </a:p>
          <a:p>
            <a:pPr lvl="1" eaLnBrk="1" hangingPunct="1"/>
            <a:endParaRPr lang="en-US" altLang="en-US" smtClean="0">
              <a:latin typeface="Arial" charset="0"/>
              <a:cs typeface="Arial" charset="0"/>
            </a:endParaRP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Re-Freezing Meat</a:t>
            </a:r>
            <a:endParaRPr lang="en-US" dirty="0"/>
          </a:p>
        </p:txBody>
      </p:sp>
      <p:pic>
        <p:nvPicPr>
          <p:cNvPr id="266245" name="Picture 5" descr="U:\Yellow Pages\Graphics\JPEGs\frozen patti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2200" y="3265488"/>
            <a:ext cx="40068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6" name="TextBox 5"/>
          <p:cNvSpPr txBox="1">
            <a:spLocks noChangeArrowheads="1"/>
          </p:cNvSpPr>
          <p:nvPr/>
        </p:nvSpPr>
        <p:spPr bwMode="auto">
          <a:xfrm>
            <a:off x="1219200" y="5410200"/>
            <a:ext cx="6705600" cy="1200150"/>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Raw meat which has been at room temperature for more than two hours should not be consumed or re-frozen.</a:t>
            </a:r>
          </a:p>
        </p:txBody>
      </p:sp>
      <p:pic>
        <p:nvPicPr>
          <p:cNvPr id="266248"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19200" y="54102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857F9D9-8945-4ADC-994D-B2310EEC0188}" type="slidenum">
              <a:rPr lang="en-US" altLang="en-US" sz="1200">
                <a:solidFill>
                  <a:srgbClr val="898989"/>
                </a:solidFill>
              </a:rPr>
              <a:pPr>
                <a:spcBef>
                  <a:spcPct val="0"/>
                </a:spcBef>
                <a:buFontTx/>
                <a:buNone/>
              </a:pPr>
              <a:t>113</a:t>
            </a:fld>
            <a:endParaRPr lang="en-US" altLang="en-US" sz="1200">
              <a:solidFill>
                <a:srgbClr val="898989"/>
              </a:solidFill>
            </a:endParaRPr>
          </a:p>
        </p:txBody>
      </p:sp>
      <p:sp>
        <p:nvSpPr>
          <p:cNvPr id="268291" name="Content Placeholder 2"/>
          <p:cNvSpPr>
            <a:spLocks noGrp="1"/>
          </p:cNvSpPr>
          <p:nvPr>
            <p:ph idx="1"/>
          </p:nvPr>
        </p:nvSpPr>
        <p:spPr/>
        <p:txBody>
          <a:bodyPr/>
          <a:lstStyle/>
          <a:p>
            <a:pPr eaLnBrk="1" hangingPunct="1"/>
            <a:r>
              <a:rPr lang="en-US" altLang="en-US" smtClean="0">
                <a:latin typeface="Arial" charset="0"/>
                <a:cs typeface="Arial" charset="0"/>
              </a:rPr>
              <a:t>Are required by the USDA on all labels of raw meat and poultry products</a:t>
            </a:r>
          </a:p>
          <a:p>
            <a:pPr eaLnBrk="1" hangingPunct="1"/>
            <a:r>
              <a:rPr lang="en-US" altLang="en-US" smtClean="0">
                <a:latin typeface="Arial" charset="0"/>
                <a:cs typeface="Arial" charset="0"/>
              </a:rPr>
              <a:t>Can be found on all meat and poultry products packaged at federally inspected plants and retail establishments (e.g., grocery stores)</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Safe Handling Instructions</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260F1F1-DA96-4C6F-ABA3-2EF73691E182}" type="slidenum">
              <a:rPr lang="en-US" altLang="en-US" sz="1200">
                <a:solidFill>
                  <a:srgbClr val="898989"/>
                </a:solidFill>
              </a:rPr>
              <a:pPr>
                <a:spcBef>
                  <a:spcPct val="0"/>
                </a:spcBef>
                <a:buFontTx/>
                <a:buNone/>
              </a:pPr>
              <a:t>114</a:t>
            </a:fld>
            <a:endParaRPr lang="en-US" altLang="en-US" sz="1200">
              <a:solidFill>
                <a:srgbClr val="898989"/>
              </a:solidFill>
            </a:endParaRP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Safe Handling Instructions</a:t>
            </a:r>
            <a:endParaRPr lang="en-US" dirty="0"/>
          </a:p>
        </p:txBody>
      </p:sp>
      <p:sp>
        <p:nvSpPr>
          <p:cNvPr id="270340" name="Content Placeholder 6"/>
          <p:cNvSpPr>
            <a:spLocks noGrp="1"/>
          </p:cNvSpPr>
          <p:nvPr>
            <p:ph idx="1"/>
          </p:nvPr>
        </p:nvSpPr>
        <p:spPr>
          <a:xfrm>
            <a:off x="457200" y="1600200"/>
            <a:ext cx="3962400" cy="4525963"/>
          </a:xfrm>
        </p:spPr>
        <p:txBody>
          <a:bodyPr/>
          <a:lstStyle/>
          <a:p>
            <a:pPr eaLnBrk="1" hangingPunct="1"/>
            <a:r>
              <a:rPr lang="en-US" altLang="en-US" sz="3000" smtClean="0">
                <a:latin typeface="Arial" charset="0"/>
                <a:cs typeface="Arial" charset="0"/>
              </a:rPr>
              <a:t>Are the same on all types of raw meat and poultry</a:t>
            </a:r>
          </a:p>
          <a:p>
            <a:pPr eaLnBrk="1" hangingPunct="1"/>
            <a:r>
              <a:rPr lang="en-US" altLang="en-US" sz="3000" smtClean="0">
                <a:latin typeface="Arial" charset="0"/>
                <a:cs typeface="Arial" charset="0"/>
              </a:rPr>
              <a:t>Are regulated by FSIS</a:t>
            </a:r>
          </a:p>
        </p:txBody>
      </p:sp>
      <p:pic>
        <p:nvPicPr>
          <p:cNvPr id="270341" name="Picture 5" descr="C:\Users\kelly\AppData\Local\Microsoft\Windows\Temporary Internet Files\Content.Outlook\YJ2M2HS8\safe_handling_label_h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316163"/>
            <a:ext cx="4097338"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FDD6634-4145-41ED-8CDA-F89991F0F2FE}" type="slidenum">
              <a:rPr lang="en-US" altLang="en-US" sz="1200">
                <a:solidFill>
                  <a:srgbClr val="898989"/>
                </a:solidFill>
              </a:rPr>
              <a:pPr>
                <a:spcBef>
                  <a:spcPct val="0"/>
                </a:spcBef>
                <a:buFontTx/>
                <a:buNone/>
              </a:pPr>
              <a:t>115</a:t>
            </a:fld>
            <a:endParaRPr lang="en-US" altLang="en-US" sz="1200">
              <a:solidFill>
                <a:srgbClr val="898989"/>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Based on the Safe Handling Instructions include the following:</a:t>
            </a:r>
          </a:p>
          <a:p>
            <a:pPr lvl="1" eaLnBrk="1" fontAlgn="auto" hangingPunct="1">
              <a:spcAft>
                <a:spcPts val="0"/>
              </a:spcAft>
              <a:buFont typeface="Arial" panose="020B0604020202020204" pitchFamily="34" charset="0"/>
              <a:buChar char="–"/>
              <a:defRPr/>
            </a:pPr>
            <a:r>
              <a:rPr lang="en-US" dirty="0" smtClean="0"/>
              <a:t>BEFORE </a:t>
            </a:r>
            <a:r>
              <a:rPr lang="en-US" dirty="0"/>
              <a:t>handling raw meat, poultry or seafood, cooked foods or foods which will be eaten </a:t>
            </a:r>
            <a:r>
              <a:rPr lang="en-US" dirty="0" smtClean="0"/>
              <a:t>without cooking, WASH HANDS</a:t>
            </a:r>
          </a:p>
          <a:p>
            <a:pPr lvl="1" eaLnBrk="1" fontAlgn="auto" hangingPunct="1">
              <a:spcAft>
                <a:spcPts val="0"/>
              </a:spcAft>
              <a:buFont typeface="Arial" panose="020B0604020202020204" pitchFamily="34" charset="0"/>
              <a:buChar char="–"/>
              <a:defRPr/>
            </a:pPr>
            <a:r>
              <a:rPr lang="en-US" dirty="0" smtClean="0"/>
              <a:t>use CLEAN utensils and work surfaces</a:t>
            </a:r>
          </a:p>
          <a:p>
            <a:pPr lvl="1" eaLnBrk="1" fontAlgn="auto" hangingPunct="1">
              <a:spcAft>
                <a:spcPts val="0"/>
              </a:spcAft>
              <a:buFont typeface="Arial" panose="020B0604020202020204" pitchFamily="34" charset="0"/>
              <a:buChar char="–"/>
              <a:defRPr/>
            </a:pPr>
            <a:r>
              <a:rPr lang="en-US" dirty="0" smtClean="0"/>
              <a:t>AFTER handling raw meat, poultry or seafood, wash hands and work surfaces with hot, soapy water</a:t>
            </a:r>
          </a:p>
          <a:p>
            <a:pPr marL="457200" lvl="1" indent="0" eaLnBrk="1" fontAlgn="auto" hangingPunct="1">
              <a:spcAft>
                <a:spcPts val="0"/>
              </a:spcAft>
              <a:buFont typeface="Arial" panose="020B0604020202020204" pitchFamily="34" charset="0"/>
              <a:buNone/>
              <a:defRPr/>
            </a:pPr>
            <a:endParaRPr lang="en-US" dirty="0"/>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Food Safety Tips at Home</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4ADCA95-6E5C-4C38-B12E-3430C2D7A66D}" type="slidenum">
              <a:rPr lang="en-US" altLang="en-US" sz="1200">
                <a:solidFill>
                  <a:srgbClr val="898989"/>
                </a:solidFill>
              </a:rPr>
              <a:pPr>
                <a:spcBef>
                  <a:spcPct val="0"/>
                </a:spcBef>
                <a:buFontTx/>
                <a:buNone/>
              </a:pPr>
              <a:t>116</a:t>
            </a:fld>
            <a:endParaRPr lang="en-US" altLang="en-US" sz="1200">
              <a:solidFill>
                <a:srgbClr val="898989"/>
              </a:solidFill>
            </a:endParaRPr>
          </a:p>
        </p:txBody>
      </p:sp>
      <p:sp>
        <p:nvSpPr>
          <p:cNvPr id="274435" name="Content Placeholder 2"/>
          <p:cNvSpPr>
            <a:spLocks noGrp="1"/>
          </p:cNvSpPr>
          <p:nvPr>
            <p:ph idx="1"/>
          </p:nvPr>
        </p:nvSpPr>
        <p:spPr/>
        <p:txBody>
          <a:bodyPr/>
          <a:lstStyle/>
          <a:p>
            <a:pPr eaLnBrk="1" hangingPunct="1"/>
            <a:r>
              <a:rPr lang="en-US" altLang="en-US" smtClean="0">
                <a:latin typeface="Arial" charset="0"/>
                <a:cs typeface="Arial" charset="0"/>
              </a:rPr>
              <a:t>Is the spread of harmful, pathogenic bacteria from one surface to another, one surface to a person, or person-to-person</a:t>
            </a:r>
          </a:p>
          <a:p>
            <a:pPr eaLnBrk="1" hangingPunct="1"/>
            <a:r>
              <a:rPr lang="en-US" altLang="en-US" smtClean="0">
                <a:latin typeface="Arial" charset="0"/>
                <a:cs typeface="Arial" charset="0"/>
              </a:rPr>
              <a:t>Can be caused by raw products such as meat, poultry, seafood or vegetables</a:t>
            </a: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Cross-Contamination</a:t>
            </a:r>
            <a:endParaRPr lang="en-US" dirty="0"/>
          </a:p>
        </p:txBody>
      </p:sp>
      <p:sp>
        <p:nvSpPr>
          <p:cNvPr id="274437" name="TextBox 4"/>
          <p:cNvSpPr txBox="1">
            <a:spLocks noChangeArrowheads="1"/>
          </p:cNvSpPr>
          <p:nvPr/>
        </p:nvSpPr>
        <p:spPr bwMode="auto">
          <a:xfrm>
            <a:off x="1219200" y="4876800"/>
            <a:ext cx="6705600" cy="1938338"/>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Pathogenic bacteria cause illnesses. Commonly known foodborne pathogenic bacteria includes: </a:t>
            </a:r>
            <a:r>
              <a:rPr lang="en-US" altLang="en-US" sz="2400" i="1">
                <a:latin typeface="Arial" charset="0"/>
              </a:rPr>
              <a:t>Escherichia coli </a:t>
            </a:r>
            <a:r>
              <a:rPr lang="en-US" altLang="en-US" sz="2400">
                <a:latin typeface="Arial" charset="0"/>
              </a:rPr>
              <a:t>0157:H7,  </a:t>
            </a:r>
            <a:r>
              <a:rPr lang="en-US" altLang="en-US" sz="2400" i="1">
                <a:latin typeface="Arial" charset="0"/>
              </a:rPr>
              <a:t>Campylobacter jejuni </a:t>
            </a:r>
            <a:r>
              <a:rPr lang="en-US" altLang="en-US" sz="2400">
                <a:latin typeface="Arial" charset="0"/>
              </a:rPr>
              <a:t>and S</a:t>
            </a:r>
            <a:r>
              <a:rPr lang="en-US" altLang="en-US" sz="2400" i="1">
                <a:latin typeface="Arial" charset="0"/>
              </a:rPr>
              <a:t>almonella spp.</a:t>
            </a:r>
            <a:endParaRPr lang="en-US" altLang="en-US" sz="2400">
              <a:latin typeface="Arial" charset="0"/>
            </a:endParaRPr>
          </a:p>
        </p:txBody>
      </p:sp>
      <p:pic>
        <p:nvPicPr>
          <p:cNvPr id="27443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48768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2C9F814-21A1-4054-A1FC-399BF6A4F9C2}" type="slidenum">
              <a:rPr lang="en-US" altLang="en-US" sz="1200">
                <a:solidFill>
                  <a:srgbClr val="898989"/>
                </a:solidFill>
              </a:rPr>
              <a:pPr>
                <a:spcBef>
                  <a:spcPct val="0"/>
                </a:spcBef>
                <a:buFontTx/>
                <a:buNone/>
              </a:pPr>
              <a:t>117</a:t>
            </a:fld>
            <a:endParaRPr lang="en-US" altLang="en-US" sz="1200">
              <a:solidFill>
                <a:srgbClr val="898989"/>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Should be completed in one of three ways:</a:t>
            </a:r>
          </a:p>
          <a:p>
            <a:pPr lvl="1" eaLnBrk="1" fontAlgn="auto" hangingPunct="1">
              <a:spcAft>
                <a:spcPts val="0"/>
              </a:spcAft>
              <a:buFont typeface="Arial" panose="020B0604020202020204" pitchFamily="34" charset="0"/>
              <a:buChar char="–"/>
              <a:defRPr/>
            </a:pPr>
            <a:r>
              <a:rPr lang="en-US" dirty="0"/>
              <a:t>i</a:t>
            </a:r>
            <a:r>
              <a:rPr lang="en-US" dirty="0" smtClean="0"/>
              <a:t>n a refrigerator</a:t>
            </a:r>
          </a:p>
          <a:p>
            <a:pPr lvl="1" eaLnBrk="1" fontAlgn="auto" hangingPunct="1">
              <a:spcAft>
                <a:spcPts val="0"/>
              </a:spcAft>
              <a:buFont typeface="Arial" panose="020B0604020202020204" pitchFamily="34" charset="0"/>
              <a:buChar char="–"/>
              <a:defRPr/>
            </a:pPr>
            <a:r>
              <a:rPr lang="en-US" dirty="0" smtClean="0"/>
              <a:t>in cold water</a:t>
            </a:r>
          </a:p>
          <a:p>
            <a:pPr lvl="1" eaLnBrk="1" fontAlgn="auto" hangingPunct="1">
              <a:spcAft>
                <a:spcPts val="0"/>
              </a:spcAft>
              <a:buFont typeface="Arial" panose="020B0604020202020204" pitchFamily="34" charset="0"/>
              <a:buChar char="–"/>
              <a:defRPr/>
            </a:pPr>
            <a:r>
              <a:rPr lang="en-US" dirty="0"/>
              <a:t>i</a:t>
            </a:r>
            <a:r>
              <a:rPr lang="en-US" dirty="0" smtClean="0"/>
              <a:t>n a microwave oven</a:t>
            </a:r>
          </a:p>
          <a:p>
            <a:pPr eaLnBrk="1" fontAlgn="auto" hangingPunct="1">
              <a:spcAft>
                <a:spcPts val="0"/>
              </a:spcAft>
              <a:buFont typeface="Arial" panose="020B0604020202020204" pitchFamily="34" charset="0"/>
              <a:buChar char="•"/>
              <a:defRPr/>
            </a:pPr>
            <a:r>
              <a:rPr lang="en-US" dirty="0" smtClean="0"/>
              <a:t>Can be achieved quickest in a microwave oven</a:t>
            </a:r>
            <a:endParaRPr lang="en-US" dirty="0"/>
          </a:p>
          <a:p>
            <a:pPr marL="457200" lvl="1" indent="0" eaLnBrk="1" fontAlgn="auto" hangingPunct="1">
              <a:spcAft>
                <a:spcPts val="0"/>
              </a:spcAft>
              <a:buFont typeface="Arial" panose="020B0604020202020204" pitchFamily="34" charset="0"/>
              <a:buNone/>
              <a:defRPr/>
            </a:pPr>
            <a:endParaRPr lang="en-US" dirty="0"/>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Defrosting Meat</a:t>
            </a:r>
            <a:endParaRPr lang="en-US" dirty="0"/>
          </a:p>
        </p:txBody>
      </p:sp>
      <p:pic>
        <p:nvPicPr>
          <p:cNvPr id="27648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0400" y="4816475"/>
            <a:ext cx="27432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F25137D-82FE-4147-82D1-5DC4B9A3D104}" type="slidenum">
              <a:rPr lang="en-US" altLang="en-US" sz="1200">
                <a:solidFill>
                  <a:srgbClr val="898989"/>
                </a:solidFill>
              </a:rPr>
              <a:pPr>
                <a:spcBef>
                  <a:spcPct val="0"/>
                </a:spcBef>
                <a:buFontTx/>
                <a:buNone/>
              </a:pPr>
              <a:t>118</a:t>
            </a:fld>
            <a:endParaRPr lang="en-US" altLang="en-US" sz="1200">
              <a:solidFill>
                <a:srgbClr val="898989"/>
              </a:solidFill>
            </a:endParaRPr>
          </a:p>
        </p:txBody>
      </p:sp>
      <p:sp>
        <p:nvSpPr>
          <p:cNvPr id="278531" name="Content Placeholder 2"/>
          <p:cNvSpPr>
            <a:spLocks noGrp="1"/>
          </p:cNvSpPr>
          <p:nvPr>
            <p:ph idx="1"/>
          </p:nvPr>
        </p:nvSpPr>
        <p:spPr/>
        <p:txBody>
          <a:bodyPr/>
          <a:lstStyle/>
          <a:p>
            <a:pPr eaLnBrk="1" hangingPunct="1"/>
            <a:r>
              <a:rPr lang="en-US" altLang="en-US" smtClean="0">
                <a:latin typeface="Arial" charset="0"/>
                <a:cs typeface="Arial" charset="0"/>
              </a:rPr>
              <a:t>Will cause ice crystals within the meat to melt</a:t>
            </a:r>
          </a:p>
          <a:p>
            <a:pPr lvl="1" eaLnBrk="1" hangingPunct="1"/>
            <a:r>
              <a:rPr lang="en-US" altLang="en-US" smtClean="0">
                <a:latin typeface="Arial" charset="0"/>
                <a:cs typeface="Arial" charset="0"/>
              </a:rPr>
              <a:t>liquid is released from the ice which can result in breaking emulsions and a loss of juiciness</a:t>
            </a:r>
          </a:p>
          <a:p>
            <a:pPr eaLnBrk="1" hangingPunct="1"/>
            <a:r>
              <a:rPr lang="en-US" altLang="en-US" smtClean="0">
                <a:latin typeface="Arial" charset="0"/>
                <a:cs typeface="Arial" charset="0"/>
              </a:rPr>
              <a:t>Can reveal a change in the original texture of the meat due to ice crystal formation during freezing</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Defrosting Meat</a:t>
            </a:r>
            <a:endParaRPr lang="en-US" dirty="0"/>
          </a:p>
        </p:txBody>
      </p:sp>
      <p:sp>
        <p:nvSpPr>
          <p:cNvPr id="278533" name="TextBox 4"/>
          <p:cNvSpPr txBox="1">
            <a:spLocks noChangeArrowheads="1"/>
          </p:cNvSpPr>
          <p:nvPr/>
        </p:nvSpPr>
        <p:spPr bwMode="auto">
          <a:xfrm>
            <a:off x="1143000" y="5715000"/>
            <a:ext cx="7010400" cy="830263"/>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Microwave defrosting will result in the greatest loss of juiciness.</a:t>
            </a:r>
          </a:p>
        </p:txBody>
      </p:sp>
      <p:pic>
        <p:nvPicPr>
          <p:cNvPr id="278534"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57150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7EEF359-54FD-4200-B120-15F39D39D7C8}" type="slidenum">
              <a:rPr lang="en-US" altLang="en-US" sz="1200">
                <a:solidFill>
                  <a:srgbClr val="898989"/>
                </a:solidFill>
              </a:rPr>
              <a:pPr>
                <a:spcBef>
                  <a:spcPct val="0"/>
                </a:spcBef>
                <a:buFontTx/>
                <a:buNone/>
              </a:pPr>
              <a:t>119</a:t>
            </a:fld>
            <a:endParaRPr lang="en-US" altLang="en-US" sz="1200">
              <a:solidFill>
                <a:srgbClr val="898989"/>
              </a:solidFill>
            </a:endParaRP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dirty="0" smtClean="0"/>
              <a:t>Includes:</a:t>
            </a:r>
          </a:p>
          <a:p>
            <a:pPr lvl="1" eaLnBrk="1" fontAlgn="auto" hangingPunct="1">
              <a:spcAft>
                <a:spcPts val="0"/>
              </a:spcAft>
              <a:buFont typeface="Arial" panose="020B0604020202020204" pitchFamily="34" charset="0"/>
              <a:buChar char="–"/>
              <a:defRPr/>
            </a:pPr>
            <a:r>
              <a:rPr lang="en-US" dirty="0"/>
              <a:t>c</a:t>
            </a:r>
            <a:r>
              <a:rPr lang="en-US" dirty="0" smtClean="0"/>
              <a:t>hoosing a clean, completely sealed, cold package at the store</a:t>
            </a:r>
          </a:p>
          <a:p>
            <a:pPr lvl="1" eaLnBrk="1" fontAlgn="auto" hangingPunct="1">
              <a:spcAft>
                <a:spcPts val="0"/>
              </a:spcAft>
              <a:buFont typeface="Arial" panose="020B0604020202020204" pitchFamily="34" charset="0"/>
              <a:buChar char="–"/>
              <a:defRPr/>
            </a:pPr>
            <a:r>
              <a:rPr lang="en-US" dirty="0"/>
              <a:t>p</a:t>
            </a:r>
            <a:r>
              <a:rPr lang="en-US" dirty="0" smtClean="0"/>
              <a:t>lacing the package in a plastic bag so the juices do not drip onto other food</a:t>
            </a:r>
          </a:p>
          <a:p>
            <a:pPr lvl="1" eaLnBrk="1" fontAlgn="auto" hangingPunct="1">
              <a:spcAft>
                <a:spcPts val="0"/>
              </a:spcAft>
              <a:buFont typeface="Arial" panose="020B0604020202020204" pitchFamily="34" charset="0"/>
              <a:buChar char="–"/>
              <a:defRPr/>
            </a:pPr>
            <a:r>
              <a:rPr lang="en-US" dirty="0" smtClean="0"/>
              <a:t>refrigerating or freezing as soon as possible after leaving the store</a:t>
            </a:r>
          </a:p>
          <a:p>
            <a:pPr lvl="1" eaLnBrk="1" fontAlgn="auto" hangingPunct="1">
              <a:spcAft>
                <a:spcPts val="0"/>
              </a:spcAft>
              <a:buFont typeface="Arial" panose="020B0604020202020204" pitchFamily="34" charset="0"/>
              <a:buChar char="–"/>
              <a:defRPr/>
            </a:pPr>
            <a:r>
              <a:rPr lang="en-US" dirty="0" smtClean="0"/>
              <a:t>storing on the bottom shelf of the refrigerator in a plastic bag</a:t>
            </a:r>
          </a:p>
          <a:p>
            <a:pPr lvl="1" eaLnBrk="1" fontAlgn="auto" hangingPunct="1">
              <a:spcAft>
                <a:spcPts val="0"/>
              </a:spcAft>
              <a:buFont typeface="Arial" panose="020B0604020202020204" pitchFamily="34" charset="0"/>
              <a:buChar char="–"/>
              <a:defRPr/>
            </a:pPr>
            <a:r>
              <a:rPr lang="en-US" dirty="0"/>
              <a:t>k</a:t>
            </a:r>
            <a:r>
              <a:rPr lang="en-US" dirty="0" smtClean="0"/>
              <a:t>eeping refrigerated and using within two days</a:t>
            </a:r>
            <a:endParaRPr lang="en-US" dirty="0"/>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Handling of Ground Beef</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The Pure Food and Drug Act</a:t>
            </a:r>
            <a:endParaRPr lang="en-US" dirty="0"/>
          </a:p>
        </p:txBody>
      </p:sp>
      <p:sp>
        <p:nvSpPr>
          <p:cNvPr id="45059" name="Content Placeholder 2"/>
          <p:cNvSpPr>
            <a:spLocks noGrp="1"/>
          </p:cNvSpPr>
          <p:nvPr>
            <p:ph idx="1"/>
          </p:nvPr>
        </p:nvSpPr>
        <p:spPr/>
        <p:txBody>
          <a:bodyPr/>
          <a:lstStyle/>
          <a:p>
            <a:pPr eaLnBrk="1" hangingPunct="1"/>
            <a:r>
              <a:rPr lang="en-US" altLang="en-US" smtClean="0">
                <a:latin typeface="Arial" charset="0"/>
                <a:cs typeface="Arial" charset="0"/>
              </a:rPr>
              <a:t>Was enacted the same day as the Meat Inspection Act</a:t>
            </a:r>
          </a:p>
          <a:p>
            <a:pPr eaLnBrk="1" hangingPunct="1"/>
            <a:r>
              <a:rPr lang="en-US" altLang="en-US" smtClean="0">
                <a:latin typeface="Arial" charset="0"/>
                <a:cs typeface="Arial" charset="0"/>
              </a:rPr>
              <a:t>Provided for federal inspection of all meat products</a:t>
            </a:r>
          </a:p>
          <a:p>
            <a:pPr eaLnBrk="1" hangingPunct="1"/>
            <a:r>
              <a:rPr lang="en-US" altLang="en-US" smtClean="0">
                <a:latin typeface="Arial" charset="0"/>
                <a:cs typeface="Arial" charset="0"/>
              </a:rPr>
              <a:t>Prohibits the sale, manufacture and transportation of adulterated food products</a:t>
            </a:r>
          </a:p>
          <a:p>
            <a:pPr eaLnBrk="1" hangingPunct="1"/>
            <a:r>
              <a:rPr lang="en-US" altLang="en-US" smtClean="0">
                <a:latin typeface="Arial" charset="0"/>
                <a:cs typeface="Arial" charset="0"/>
              </a:rPr>
              <a:t>Paved the way for the creation of the Food and Drug Administration (FDA)</a:t>
            </a: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0A589BE-E713-4FAA-8B9B-1347852C06F7}" type="slidenum">
              <a:rPr lang="en-US" altLang="en-US" sz="1200">
                <a:solidFill>
                  <a:srgbClr val="898989"/>
                </a:solidFill>
              </a:rPr>
              <a:pPr>
                <a:spcBef>
                  <a:spcPct val="0"/>
                </a:spcBef>
                <a:buFontTx/>
                <a:buNone/>
              </a:pPr>
              <a:t>12</a:t>
            </a:fld>
            <a:endParaRPr lang="en-US" altLang="en-US" sz="1200">
              <a:solidFill>
                <a:srgbClr val="898989"/>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1401A59-BEA1-4CFE-B2C5-DE433221DD4F}" type="slidenum">
              <a:rPr lang="en-US" altLang="en-US" sz="1200">
                <a:solidFill>
                  <a:srgbClr val="898989"/>
                </a:solidFill>
              </a:rPr>
              <a:pPr>
                <a:spcBef>
                  <a:spcPct val="0"/>
                </a:spcBef>
                <a:buFontTx/>
                <a:buNone/>
              </a:pPr>
              <a:t>120</a:t>
            </a:fld>
            <a:endParaRPr lang="en-US" altLang="en-US" sz="1200">
              <a:solidFill>
                <a:srgbClr val="898989"/>
              </a:solidFill>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Can be satisfactorily achieved without defrosting</a:t>
            </a:r>
          </a:p>
          <a:p>
            <a:pPr eaLnBrk="1" fontAlgn="auto" hangingPunct="1">
              <a:spcAft>
                <a:spcPts val="0"/>
              </a:spcAft>
              <a:buFont typeface="Arial" panose="020B0604020202020204" pitchFamily="34" charset="0"/>
              <a:buChar char="•"/>
              <a:defRPr/>
            </a:pPr>
            <a:r>
              <a:rPr lang="en-US" dirty="0" smtClean="0"/>
              <a:t>Will increase cooking time</a:t>
            </a:r>
          </a:p>
          <a:p>
            <a:pPr eaLnBrk="1" fontAlgn="auto" hangingPunct="1">
              <a:spcAft>
                <a:spcPts val="0"/>
              </a:spcAft>
              <a:buFont typeface="Arial" panose="020B0604020202020204" pitchFamily="34" charset="0"/>
              <a:buChar char="•"/>
              <a:defRPr/>
            </a:pPr>
            <a:r>
              <a:rPr lang="en-US" dirty="0" smtClean="0"/>
              <a:t>Requires several modifications:</a:t>
            </a:r>
          </a:p>
          <a:p>
            <a:pPr lvl="1" eaLnBrk="1" fontAlgn="auto" hangingPunct="1">
              <a:spcAft>
                <a:spcPts val="0"/>
              </a:spcAft>
              <a:buFont typeface="Arial" panose="020B0604020202020204" pitchFamily="34" charset="0"/>
              <a:buChar char="–"/>
              <a:defRPr/>
            </a:pPr>
            <a:r>
              <a:rPr lang="en-US" dirty="0"/>
              <a:t>p</a:t>
            </a:r>
            <a:r>
              <a:rPr lang="en-US" dirty="0" smtClean="0"/>
              <a:t>lace meat farther from heat source</a:t>
            </a:r>
          </a:p>
          <a:p>
            <a:pPr lvl="1" eaLnBrk="1" fontAlgn="auto" hangingPunct="1">
              <a:spcAft>
                <a:spcPts val="0"/>
              </a:spcAft>
              <a:buFont typeface="Arial" panose="020B0604020202020204" pitchFamily="34" charset="0"/>
              <a:buChar char="–"/>
              <a:defRPr/>
            </a:pPr>
            <a:r>
              <a:rPr lang="en-US" dirty="0"/>
              <a:t>b</a:t>
            </a:r>
            <a:r>
              <a:rPr lang="en-US" dirty="0" smtClean="0"/>
              <a:t>roil steaks and chops one and one-half to two-times longer</a:t>
            </a:r>
          </a:p>
          <a:p>
            <a:pPr lvl="1" eaLnBrk="1" fontAlgn="auto" hangingPunct="1">
              <a:spcAft>
                <a:spcPts val="0"/>
              </a:spcAft>
              <a:buFont typeface="Arial" panose="020B0604020202020204" pitchFamily="34" charset="0"/>
              <a:buChar char="–"/>
              <a:defRPr/>
            </a:pPr>
            <a:r>
              <a:rPr lang="en-US" dirty="0"/>
              <a:t>r</a:t>
            </a:r>
            <a:r>
              <a:rPr lang="en-US" dirty="0" smtClean="0"/>
              <a:t>oasting time will increase one and one-third to one and one-half times</a:t>
            </a:r>
            <a:endParaRPr lang="en-US" dirty="0"/>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Cooking Frozen Meat</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8A80912-3365-46A5-979F-A93D8B7FF88C}" type="slidenum">
              <a:rPr lang="en-US" altLang="en-US" sz="1200">
                <a:solidFill>
                  <a:srgbClr val="898989"/>
                </a:solidFill>
              </a:rPr>
              <a:pPr>
                <a:spcBef>
                  <a:spcPct val="0"/>
                </a:spcBef>
                <a:buFontTx/>
                <a:buNone/>
              </a:pPr>
              <a:t>121</a:t>
            </a:fld>
            <a:endParaRPr lang="en-US" altLang="en-US" sz="1200">
              <a:solidFill>
                <a:srgbClr val="898989"/>
              </a:solidFill>
            </a:endParaRPr>
          </a:p>
        </p:txBody>
      </p:sp>
      <p:sp>
        <p:nvSpPr>
          <p:cNvPr id="284675" name="Content Placeholder 2"/>
          <p:cNvSpPr>
            <a:spLocks noGrp="1"/>
          </p:cNvSpPr>
          <p:nvPr>
            <p:ph idx="1"/>
          </p:nvPr>
        </p:nvSpPr>
        <p:spPr/>
        <p:txBody>
          <a:bodyPr/>
          <a:lstStyle/>
          <a:p>
            <a:pPr eaLnBrk="1" hangingPunct="1"/>
            <a:r>
              <a:rPr lang="en-US" altLang="en-US" smtClean="0">
                <a:latin typeface="Arial" charset="0"/>
                <a:cs typeface="Arial" charset="0"/>
              </a:rPr>
              <a:t>Should be done as quickly as possible after cooking to cool food rapidly</a:t>
            </a:r>
          </a:p>
          <a:p>
            <a:pPr eaLnBrk="1" hangingPunct="1"/>
            <a:r>
              <a:rPr lang="en-US" altLang="en-US" smtClean="0">
                <a:latin typeface="Arial" charset="0"/>
                <a:cs typeface="Arial" charset="0"/>
              </a:rPr>
              <a:t>Should have the ultimate goal of fast cooling to slow bacterial growth</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Handling Leftovers</a:t>
            </a:r>
            <a:endParaRPr lang="en-US" dirty="0"/>
          </a:p>
        </p:txBody>
      </p:sp>
      <p:pic>
        <p:nvPicPr>
          <p:cNvPr id="28467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9500" y="3810000"/>
            <a:ext cx="1905000"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759BB39-2AED-4D0B-A463-2CEB28506230}" type="slidenum">
              <a:rPr lang="en-US" altLang="en-US" sz="1200">
                <a:solidFill>
                  <a:srgbClr val="898989"/>
                </a:solidFill>
              </a:rPr>
              <a:pPr>
                <a:spcBef>
                  <a:spcPct val="0"/>
                </a:spcBef>
                <a:buFontTx/>
                <a:buNone/>
              </a:pPr>
              <a:t>122</a:t>
            </a:fld>
            <a:endParaRPr lang="en-US" altLang="en-US" sz="1200">
              <a:solidFill>
                <a:srgbClr val="898989"/>
              </a:solidFill>
            </a:endParaRPr>
          </a:p>
        </p:txBody>
      </p:sp>
      <p:sp>
        <p:nvSpPr>
          <p:cNvPr id="286723" name="Content Placeholder 2"/>
          <p:cNvSpPr>
            <a:spLocks noGrp="1"/>
          </p:cNvSpPr>
          <p:nvPr>
            <p:ph idx="1"/>
          </p:nvPr>
        </p:nvSpPr>
        <p:spPr/>
        <p:txBody>
          <a:bodyPr/>
          <a:lstStyle/>
          <a:p>
            <a:pPr eaLnBrk="1" hangingPunct="1"/>
            <a:r>
              <a:rPr lang="en-US" altLang="en-US" smtClean="0">
                <a:latin typeface="Arial" charset="0"/>
                <a:cs typeface="Arial" charset="0"/>
              </a:rPr>
              <a:t>Includes:</a:t>
            </a:r>
          </a:p>
          <a:p>
            <a:pPr lvl="1" eaLnBrk="1" hangingPunct="1"/>
            <a:r>
              <a:rPr lang="en-US" altLang="en-US" smtClean="0">
                <a:latin typeface="Arial" charset="0"/>
                <a:cs typeface="Arial" charset="0"/>
              </a:rPr>
              <a:t>dividing food into small, shallow containers</a:t>
            </a:r>
          </a:p>
          <a:p>
            <a:pPr lvl="1" eaLnBrk="1" hangingPunct="1"/>
            <a:r>
              <a:rPr lang="en-US" altLang="en-US" smtClean="0">
                <a:latin typeface="Arial" charset="0"/>
                <a:cs typeface="Arial" charset="0"/>
              </a:rPr>
              <a:t>maintaining free air circulation around containers in refrigerators</a:t>
            </a:r>
          </a:p>
          <a:p>
            <a:pPr lvl="1" eaLnBrk="1" hangingPunct="1"/>
            <a:r>
              <a:rPr lang="en-US" altLang="en-US" smtClean="0">
                <a:latin typeface="Arial" charset="0"/>
                <a:cs typeface="Arial" charset="0"/>
              </a:rPr>
              <a:t>avoiding placing large containers of food in refrigerators</a:t>
            </a:r>
          </a:p>
          <a:p>
            <a:pPr lvl="2" eaLnBrk="1" hangingPunct="1"/>
            <a:r>
              <a:rPr lang="en-US" altLang="en-US" smtClean="0">
                <a:latin typeface="Arial" charset="0"/>
                <a:cs typeface="Arial" charset="0"/>
              </a:rPr>
              <a:t>large containers will cool slowly and unevenly as compared to a smaller container</a:t>
            </a:r>
          </a:p>
          <a:p>
            <a:pPr eaLnBrk="1" hangingPunct="1"/>
            <a:endParaRPr lang="en-US" altLang="en-US" smtClean="0">
              <a:latin typeface="Arial" charset="0"/>
              <a:cs typeface="Arial" charset="0"/>
            </a:endParaRP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Handling Leftovers</a:t>
            </a:r>
            <a:endParaRPr lang="en-US" dirty="0"/>
          </a:p>
        </p:txBody>
      </p:sp>
      <p:sp>
        <p:nvSpPr>
          <p:cNvPr id="286725" name="TextBox 4"/>
          <p:cNvSpPr txBox="1">
            <a:spLocks noChangeArrowheads="1"/>
          </p:cNvSpPr>
          <p:nvPr/>
        </p:nvSpPr>
        <p:spPr bwMode="auto">
          <a:xfrm>
            <a:off x="1219200" y="5722938"/>
            <a:ext cx="6705600" cy="830262"/>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Use cooked leftovers within four days.</a:t>
            </a:r>
          </a:p>
        </p:txBody>
      </p:sp>
      <p:pic>
        <p:nvPicPr>
          <p:cNvPr id="28672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5722938"/>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A375B4D-C357-40D6-A3D8-9B0E497990D7}" type="slidenum">
              <a:rPr lang="en-US" altLang="en-US" sz="1200">
                <a:solidFill>
                  <a:srgbClr val="898989"/>
                </a:solidFill>
              </a:rPr>
              <a:pPr>
                <a:spcBef>
                  <a:spcPct val="0"/>
                </a:spcBef>
                <a:buFontTx/>
                <a:buNone/>
              </a:pPr>
              <a:t>123</a:t>
            </a:fld>
            <a:endParaRPr lang="en-US" altLang="en-US" sz="1200">
              <a:solidFill>
                <a:srgbClr val="898989"/>
              </a:solidFill>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Should be done quickly</a:t>
            </a:r>
          </a:p>
          <a:p>
            <a:pPr eaLnBrk="1" fontAlgn="auto" hangingPunct="1">
              <a:spcAft>
                <a:spcPts val="0"/>
              </a:spcAft>
              <a:buFont typeface="Arial" panose="020B0604020202020204" pitchFamily="34" charset="0"/>
              <a:buChar char="•"/>
              <a:defRPr/>
            </a:pPr>
            <a:r>
              <a:rPr lang="en-US" dirty="0" smtClean="0"/>
              <a:t>Has steps which should be followed to maintain acceptable quality</a:t>
            </a:r>
          </a:p>
          <a:p>
            <a:pPr lvl="1" eaLnBrk="1" fontAlgn="auto" hangingPunct="1">
              <a:spcAft>
                <a:spcPts val="0"/>
              </a:spcAft>
              <a:buFont typeface="Arial" panose="020B0604020202020204" pitchFamily="34" charset="0"/>
              <a:buChar char="–"/>
              <a:defRPr/>
            </a:pPr>
            <a:r>
              <a:rPr lang="en-US" dirty="0" smtClean="0"/>
              <a:t>after cooking, remove all bones</a:t>
            </a:r>
          </a:p>
          <a:p>
            <a:pPr lvl="1" eaLnBrk="1" fontAlgn="auto" hangingPunct="1">
              <a:spcAft>
                <a:spcPts val="0"/>
              </a:spcAft>
              <a:buFont typeface="Arial" panose="020B0604020202020204" pitchFamily="34" charset="0"/>
              <a:buChar char="–"/>
              <a:defRPr/>
            </a:pPr>
            <a:r>
              <a:rPr lang="en-US" dirty="0"/>
              <a:t>l</a:t>
            </a:r>
            <a:r>
              <a:rPr lang="en-US" dirty="0" smtClean="0"/>
              <a:t>eave pieces of meat large</a:t>
            </a:r>
          </a:p>
          <a:p>
            <a:pPr lvl="1" eaLnBrk="1" fontAlgn="auto" hangingPunct="1">
              <a:spcAft>
                <a:spcPts val="0"/>
              </a:spcAft>
              <a:buFont typeface="Arial" panose="020B0604020202020204" pitchFamily="34" charset="0"/>
              <a:buChar char="–"/>
              <a:defRPr/>
            </a:pPr>
            <a:r>
              <a:rPr lang="en-US" dirty="0"/>
              <a:t>w</a:t>
            </a:r>
            <a:r>
              <a:rPr lang="en-US" dirty="0" smtClean="0"/>
              <a:t>rap tightly in moisture-proof material</a:t>
            </a:r>
          </a:p>
          <a:p>
            <a:pPr lvl="1" eaLnBrk="1" fontAlgn="auto" hangingPunct="1">
              <a:spcAft>
                <a:spcPts val="0"/>
              </a:spcAft>
              <a:buFont typeface="Arial" panose="020B0604020202020204" pitchFamily="34" charset="0"/>
              <a:buChar char="–"/>
              <a:defRPr/>
            </a:pPr>
            <a:r>
              <a:rPr lang="en-US" dirty="0"/>
              <a:t>s</a:t>
            </a:r>
            <a:r>
              <a:rPr lang="en-US" dirty="0" smtClean="0"/>
              <a:t>eal and freeze quickly</a:t>
            </a:r>
          </a:p>
          <a:p>
            <a:pPr lvl="1" eaLnBrk="1" fontAlgn="auto" hangingPunct="1">
              <a:spcAft>
                <a:spcPts val="0"/>
              </a:spcAft>
              <a:buFont typeface="Arial" panose="020B0604020202020204" pitchFamily="34" charset="0"/>
              <a:buChar char="–"/>
              <a:defRPr/>
            </a:pPr>
            <a:r>
              <a:rPr lang="en-US" dirty="0"/>
              <a:t>t</a:t>
            </a:r>
            <a:r>
              <a:rPr lang="en-US" dirty="0" smtClean="0"/>
              <a:t>emperature of freezer should be 0ºF (-4ºC) or lower</a:t>
            </a: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Freezing Cooked Meat</a:t>
            </a:r>
            <a:endParaRPr lang="en-US" dirty="0"/>
          </a:p>
        </p:txBody>
      </p:sp>
      <p:pic>
        <p:nvPicPr>
          <p:cNvPr id="288773" name="Picture 5">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24800" y="5486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Number Placeholder 1"/>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B8B9D38-0E16-400A-91B2-2FB4EDA86DA7}" type="slidenum">
              <a:rPr lang="en-US" altLang="en-US" sz="1200">
                <a:solidFill>
                  <a:srgbClr val="898989"/>
                </a:solidFill>
              </a:rPr>
              <a:pPr>
                <a:spcBef>
                  <a:spcPct val="0"/>
                </a:spcBef>
                <a:buFontTx/>
                <a:buNone/>
              </a:pPr>
              <a:t>124</a:t>
            </a:fld>
            <a:endParaRPr lang="en-US" altLang="en-US" sz="1200">
              <a:solidFill>
                <a:srgbClr val="898989"/>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D3EB9CE-3229-47B4-BE53-F52D706221ED}" type="slidenum">
              <a:rPr lang="en-US" altLang="en-US" sz="1200">
                <a:solidFill>
                  <a:srgbClr val="898989"/>
                </a:solidFill>
              </a:rPr>
              <a:pPr>
                <a:spcBef>
                  <a:spcPct val="0"/>
                </a:spcBef>
                <a:buFontTx/>
                <a:buNone/>
              </a:pPr>
              <a:t>125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Before Cooking Meat</a:t>
            </a:r>
            <a:endParaRPr lang="en-US" dirty="0"/>
          </a:p>
        </p:txBody>
      </p:sp>
      <p:sp>
        <p:nvSpPr>
          <p:cNvPr id="296964" name="Content Placeholder 3"/>
          <p:cNvSpPr>
            <a:spLocks noGrp="1"/>
          </p:cNvSpPr>
          <p:nvPr>
            <p:ph idx="1"/>
          </p:nvPr>
        </p:nvSpPr>
        <p:spPr/>
        <p:txBody>
          <a:bodyPr/>
          <a:lstStyle/>
          <a:p>
            <a:pPr eaLnBrk="1" hangingPunct="1"/>
            <a:r>
              <a:rPr lang="en-US" altLang="en-US" smtClean="0">
                <a:latin typeface="Arial" charset="0"/>
                <a:cs typeface="Arial" charset="0"/>
              </a:rPr>
              <a:t>Remember, timetables are based on meat at refrigerator temperature</a:t>
            </a:r>
          </a:p>
          <a:p>
            <a:pPr lvl="1" eaLnBrk="1" hangingPunct="1"/>
            <a:r>
              <a:rPr lang="en-US" altLang="en-US" smtClean="0">
                <a:latin typeface="Arial" charset="0"/>
                <a:cs typeface="Arial" charset="0"/>
              </a:rPr>
              <a:t>partially frozen meat will require a longer cooking time</a:t>
            </a:r>
          </a:p>
          <a:p>
            <a:pPr eaLnBrk="1" hangingPunct="1"/>
            <a:r>
              <a:rPr lang="en-US" altLang="en-US" smtClean="0">
                <a:latin typeface="Arial" charset="0"/>
                <a:cs typeface="Arial" charset="0"/>
              </a:rPr>
              <a:t>Make sure meat has not reached room temperature</a:t>
            </a:r>
          </a:p>
          <a:p>
            <a:pPr lvl="1" eaLnBrk="1" hangingPunct="1"/>
            <a:r>
              <a:rPr lang="en-US" altLang="en-US" smtClean="0">
                <a:latin typeface="Arial" charset="0"/>
                <a:cs typeface="Arial" charset="0"/>
              </a:rPr>
              <a:t>increases chances of harmful bacterial growth</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E9E8BF0-0E42-421F-8A91-4B4F52EC462B}" type="slidenum">
              <a:rPr lang="en-US" altLang="en-US" sz="1200">
                <a:solidFill>
                  <a:srgbClr val="898989"/>
                </a:solidFill>
              </a:rPr>
              <a:pPr>
                <a:spcBef>
                  <a:spcPct val="0"/>
                </a:spcBef>
                <a:buFontTx/>
                <a:buNone/>
              </a:pPr>
              <a:t>126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Cooking Temperatures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Should not be too high (i.e. 325º F (162ºC) or less for oven roasting)</a:t>
            </a:r>
          </a:p>
          <a:p>
            <a:pPr eaLnBrk="1" fontAlgn="auto" hangingPunct="1">
              <a:spcAft>
                <a:spcPts val="0"/>
              </a:spcAft>
              <a:buFont typeface="Arial" panose="020B0604020202020204" pitchFamily="34" charset="0"/>
              <a:buChar char="•"/>
              <a:defRPr/>
            </a:pPr>
            <a:r>
              <a:rPr lang="en-US" dirty="0" smtClean="0"/>
              <a:t>Can increase shrinkage and cooking loss, and decrease tenderness and juiciness if too high</a:t>
            </a:r>
          </a:p>
          <a:p>
            <a:pPr eaLnBrk="1" fontAlgn="auto" hangingPunct="1">
              <a:spcAft>
                <a:spcPts val="0"/>
              </a:spcAft>
              <a:buFont typeface="Arial" panose="020B0604020202020204" pitchFamily="34" charset="0"/>
              <a:buChar char="•"/>
              <a:defRPr/>
            </a:pPr>
            <a:r>
              <a:rPr lang="en-US" dirty="0" smtClean="0"/>
              <a:t>When too high (above </a:t>
            </a:r>
            <a:r>
              <a:rPr lang="en-US" dirty="0"/>
              <a:t>325º </a:t>
            </a:r>
            <a:r>
              <a:rPr lang="en-US" dirty="0" smtClean="0"/>
              <a:t>F,162ºC), can result in overcooking</a:t>
            </a:r>
          </a:p>
          <a:p>
            <a:pPr lvl="1" eaLnBrk="1" fontAlgn="auto" hangingPunct="1">
              <a:spcAft>
                <a:spcPts val="0"/>
              </a:spcAft>
              <a:buFont typeface="Arial" panose="020B0604020202020204" pitchFamily="34" charset="0"/>
              <a:buChar char="–"/>
              <a:defRPr/>
            </a:pPr>
            <a:r>
              <a:rPr lang="en-US" dirty="0"/>
              <a:t>i</a:t>
            </a:r>
            <a:r>
              <a:rPr lang="en-US" dirty="0" smtClean="0"/>
              <a:t>ncreased cost per serving due to shrinkage</a:t>
            </a:r>
            <a:br>
              <a:rPr lang="en-US" dirty="0" smtClean="0"/>
            </a:br>
            <a:r>
              <a:rPr lang="en-US" dirty="0" smtClean="0"/>
              <a:t>and loss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76AD749-96F9-4D82-9189-9A79392033AE}" type="slidenum">
              <a:rPr lang="en-US" altLang="en-US" sz="1200">
                <a:solidFill>
                  <a:srgbClr val="898989"/>
                </a:solidFill>
              </a:rPr>
              <a:pPr>
                <a:spcBef>
                  <a:spcPct val="0"/>
                </a:spcBef>
                <a:buFontTx/>
                <a:buNone/>
              </a:pPr>
              <a:t>127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Internal Temperature</a:t>
            </a:r>
            <a:endParaRPr lang="en-US" dirty="0"/>
          </a:p>
        </p:txBody>
      </p:sp>
      <p:sp>
        <p:nvSpPr>
          <p:cNvPr id="301060" name="Content Placeholder 3"/>
          <p:cNvSpPr>
            <a:spLocks noGrp="1"/>
          </p:cNvSpPr>
          <p:nvPr>
            <p:ph idx="1"/>
          </p:nvPr>
        </p:nvSpPr>
        <p:spPr/>
        <p:txBody>
          <a:bodyPr/>
          <a:lstStyle/>
          <a:p>
            <a:pPr eaLnBrk="1" hangingPunct="1"/>
            <a:r>
              <a:rPr lang="en-US" altLang="en-US" smtClean="0">
                <a:latin typeface="Arial" charset="0"/>
                <a:cs typeface="Arial" charset="0"/>
              </a:rPr>
              <a:t>Is the temperature of meat in the center of the thickest portion of the cut</a:t>
            </a:r>
          </a:p>
          <a:p>
            <a:pPr eaLnBrk="1" hangingPunct="1"/>
            <a:r>
              <a:rPr lang="en-US" altLang="en-US" smtClean="0">
                <a:latin typeface="Arial" charset="0"/>
                <a:cs typeface="Arial" charset="0"/>
              </a:rPr>
              <a:t>Must be monitored to ensure killing of harmful bacteria and maximizing palatability</a:t>
            </a:r>
          </a:p>
          <a:p>
            <a:pPr eaLnBrk="1" hangingPunct="1"/>
            <a:r>
              <a:rPr lang="en-US" altLang="en-US" smtClean="0">
                <a:latin typeface="Arial" charset="0"/>
                <a:cs typeface="Arial" charset="0"/>
              </a:rPr>
              <a:t>Is higher for ground products versus whole muscle products (e.g., ground beef versus ribeye steak)</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B6B980B-F6D6-4066-A67A-682A0864949C}" type="slidenum">
              <a:rPr lang="en-US" altLang="en-US" sz="1200">
                <a:solidFill>
                  <a:srgbClr val="898989"/>
                </a:solidFill>
              </a:rPr>
              <a:pPr>
                <a:spcBef>
                  <a:spcPct val="0"/>
                </a:spcBef>
                <a:buFontTx/>
                <a:buNone/>
              </a:pPr>
              <a:t>128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sz="3600" dirty="0" smtClean="0"/>
              <a:t>Internal Temperatures of Beef &amp; Lamb</a:t>
            </a:r>
            <a:endParaRPr lang="en-US" sz="3600" dirty="0"/>
          </a:p>
        </p:txBody>
      </p:sp>
      <p:sp>
        <p:nvSpPr>
          <p:cNvPr id="303108" name="Content Placeholder 3"/>
          <p:cNvSpPr>
            <a:spLocks noGrp="1"/>
          </p:cNvSpPr>
          <p:nvPr>
            <p:ph idx="1"/>
          </p:nvPr>
        </p:nvSpPr>
        <p:spPr>
          <a:xfrm>
            <a:off x="457200" y="1600200"/>
            <a:ext cx="8229600" cy="4495800"/>
          </a:xfrm>
        </p:spPr>
        <p:txBody>
          <a:bodyPr/>
          <a:lstStyle/>
          <a:p>
            <a:pPr eaLnBrk="1" hangingPunct="1"/>
            <a:r>
              <a:rPr lang="en-US" altLang="en-US" sz="3300" smtClean="0">
                <a:latin typeface="Arial" charset="0"/>
                <a:cs typeface="Arial" charset="0"/>
              </a:rPr>
              <a:t>Include:</a:t>
            </a: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p:txBody>
      </p:sp>
      <p:graphicFrame>
        <p:nvGraphicFramePr>
          <p:cNvPr id="5" name="Table 4"/>
          <p:cNvGraphicFramePr>
            <a:graphicFrameLocks noGrp="1"/>
          </p:cNvGraphicFramePr>
          <p:nvPr/>
        </p:nvGraphicFramePr>
        <p:xfrm>
          <a:off x="571500" y="2173288"/>
          <a:ext cx="8001000" cy="2932114"/>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33519">
                <a:tc>
                  <a:txBody>
                    <a:bodyPr/>
                    <a:lstStyle/>
                    <a:p>
                      <a:pPr algn="ctr"/>
                      <a:r>
                        <a:rPr lang="en-US" sz="2400" dirty="0" smtClean="0">
                          <a:latin typeface="Arial" pitchFamily="34" charset="0"/>
                          <a:cs typeface="Arial" pitchFamily="34" charset="0"/>
                        </a:rPr>
                        <a:t>Product</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itchFamily="34" charset="0"/>
                          <a:cs typeface="Arial" pitchFamily="34" charset="0"/>
                        </a:rPr>
                        <a:t>Minimum Internal Temperature, </a:t>
                      </a:r>
                      <a:r>
                        <a:rPr lang="en-US" sz="2400" dirty="0" smtClean="0">
                          <a:latin typeface="Arial"/>
                          <a:cs typeface="Arial"/>
                        </a:rPr>
                        <a:t>ºF</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9719">
                <a:tc>
                  <a:txBody>
                    <a:bodyPr/>
                    <a:lstStyle/>
                    <a:p>
                      <a:r>
                        <a:rPr lang="en-US" sz="2400" dirty="0" smtClean="0">
                          <a:latin typeface="Arial" pitchFamily="34" charset="0"/>
                          <a:cs typeface="Arial" pitchFamily="34" charset="0"/>
                        </a:rPr>
                        <a:t>Ground </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Arial" pitchFamily="34" charset="0"/>
                          <a:cs typeface="Arial" pitchFamily="34" charset="0"/>
                        </a:rPr>
                        <a:t>160</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9719">
                <a:tc rowSpan="4">
                  <a:txBody>
                    <a:bodyPr/>
                    <a:lstStyle/>
                    <a:p>
                      <a:r>
                        <a:rPr lang="en-US" sz="2400" dirty="0" smtClean="0">
                          <a:latin typeface="Arial" pitchFamily="34" charset="0"/>
                          <a:cs typeface="Arial" pitchFamily="34" charset="0"/>
                        </a:rPr>
                        <a:t>Roasts,</a:t>
                      </a:r>
                      <a:r>
                        <a:rPr lang="en-US" sz="2400" baseline="0" dirty="0" smtClean="0">
                          <a:latin typeface="Arial" pitchFamily="34" charset="0"/>
                          <a:cs typeface="Arial" pitchFamily="34" charset="0"/>
                        </a:rPr>
                        <a:t> Steaks and Chops</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Arial" pitchFamily="34" charset="0"/>
                          <a:cs typeface="Arial" pitchFamily="34" charset="0"/>
                        </a:rPr>
                        <a:t>Rare: 125</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9719">
                <a:tc vMerge="1">
                  <a:txBody>
                    <a:bodyPr/>
                    <a:lstStyle/>
                    <a:p>
                      <a:endParaRPr lang="en-US" sz="2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Medium</a:t>
                      </a:r>
                      <a:r>
                        <a:rPr lang="en-US" sz="2400" baseline="0" dirty="0" smtClean="0">
                          <a:latin typeface="Arial" pitchFamily="34" charset="0"/>
                          <a:cs typeface="Arial" pitchFamily="34" charset="0"/>
                        </a:rPr>
                        <a:t> Rare: 130</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9719">
                <a:tc vMerge="1">
                  <a:txBody>
                    <a:bodyPr/>
                    <a:lstStyle/>
                    <a:p>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Medium: 140</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9719">
                <a:tc vMerge="1">
                  <a:txBody>
                    <a:bodyPr/>
                    <a:lstStyle/>
                    <a:p>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Well Done:</a:t>
                      </a:r>
                      <a:r>
                        <a:rPr lang="en-US" sz="2400" baseline="0" dirty="0" smtClean="0">
                          <a:latin typeface="Arial" pitchFamily="34" charset="0"/>
                          <a:cs typeface="Arial" pitchFamily="34" charset="0"/>
                        </a:rPr>
                        <a:t> 160</a:t>
                      </a:r>
                      <a:endParaRPr lang="en-US" sz="2400" dirty="0">
                        <a:latin typeface="Arial" pitchFamily="34" charset="0"/>
                        <a:cs typeface="Arial" pitchFamily="34" charset="0"/>
                      </a:endParaRPr>
                    </a:p>
                  </a:txBody>
                  <a:tcPr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03129" name="TextBox 6"/>
          <p:cNvSpPr txBox="1">
            <a:spLocks noChangeArrowheads="1"/>
          </p:cNvSpPr>
          <p:nvPr/>
        </p:nvSpPr>
        <p:spPr bwMode="auto">
          <a:xfrm>
            <a:off x="6096000" y="6553200"/>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http://fsis.usda.gov, 2011.</a:t>
            </a:r>
          </a:p>
        </p:txBody>
      </p:sp>
      <p:sp>
        <p:nvSpPr>
          <p:cNvPr id="303130" name="TextBox 7"/>
          <p:cNvSpPr txBox="1">
            <a:spLocks noChangeArrowheads="1"/>
          </p:cNvSpPr>
          <p:nvPr/>
        </p:nvSpPr>
        <p:spPr bwMode="auto">
          <a:xfrm>
            <a:off x="1219200" y="5410200"/>
            <a:ext cx="6705600" cy="1169988"/>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300" b="1">
                <a:latin typeface="Arial" charset="0"/>
              </a:rPr>
              <a:t>Safety Second: </a:t>
            </a:r>
            <a:r>
              <a:rPr lang="en-US" altLang="en-US" sz="2300">
                <a:latin typeface="Arial" charset="0"/>
              </a:rPr>
              <a:t>Remember, the USDA recommends a safe internal temperature of whole muscle products to be at least 145ºF (63ºC).</a:t>
            </a:r>
          </a:p>
        </p:txBody>
      </p:sp>
      <p:pic>
        <p:nvPicPr>
          <p:cNvPr id="303131"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54102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D35ABF8-C0C6-435B-A276-253115F45AAB}" type="slidenum">
              <a:rPr lang="en-US" altLang="en-US" sz="1200">
                <a:solidFill>
                  <a:srgbClr val="898989"/>
                </a:solidFill>
              </a:rPr>
              <a:pPr>
                <a:spcBef>
                  <a:spcPct val="0"/>
                </a:spcBef>
                <a:buFontTx/>
                <a:buNone/>
              </a:pPr>
              <a:t>129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Internal Temperatures of Pork</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sz="2600" dirty="0" smtClean="0"/>
              <a:t>Include:</a:t>
            </a:r>
          </a:p>
          <a:p>
            <a:pPr eaLnBrk="1" fontAlgn="auto" hangingPunct="1">
              <a:spcAft>
                <a:spcPts val="0"/>
              </a:spcAft>
              <a:buFont typeface="Arial" panose="020B0604020202020204" pitchFamily="34" charset="0"/>
              <a:buChar char="•"/>
              <a:defRPr/>
            </a:pPr>
            <a:endParaRPr lang="en-US" sz="1200" dirty="0"/>
          </a:p>
          <a:p>
            <a:pPr eaLnBrk="1" fontAlgn="auto" hangingPunct="1">
              <a:spcAft>
                <a:spcPts val="0"/>
              </a:spcAft>
              <a:buFont typeface="Arial" panose="020B0604020202020204" pitchFamily="34" charset="0"/>
              <a:buChar char="•"/>
              <a:defRPr/>
            </a:pPr>
            <a:endParaRPr lang="en-US" sz="1200" dirty="0" smtClean="0"/>
          </a:p>
          <a:p>
            <a:pPr eaLnBrk="1" fontAlgn="auto" hangingPunct="1">
              <a:spcAft>
                <a:spcPts val="0"/>
              </a:spcAft>
              <a:buFont typeface="Arial" panose="020B0604020202020204" pitchFamily="34" charset="0"/>
              <a:buChar char="•"/>
              <a:defRPr/>
            </a:pPr>
            <a:endParaRPr lang="en-US" sz="1200" dirty="0"/>
          </a:p>
          <a:p>
            <a:pPr eaLnBrk="1" fontAlgn="auto" hangingPunct="1">
              <a:spcAft>
                <a:spcPts val="0"/>
              </a:spcAft>
              <a:buFont typeface="Arial" panose="020B0604020202020204" pitchFamily="34" charset="0"/>
              <a:buChar char="•"/>
              <a:defRPr/>
            </a:pPr>
            <a:endParaRPr lang="en-US" sz="1200" dirty="0" smtClean="0"/>
          </a:p>
          <a:p>
            <a:pPr eaLnBrk="1" fontAlgn="auto" hangingPunct="1">
              <a:spcAft>
                <a:spcPts val="0"/>
              </a:spcAft>
              <a:buFont typeface="Arial" panose="020B0604020202020204" pitchFamily="34" charset="0"/>
              <a:buChar char="•"/>
              <a:defRPr/>
            </a:pPr>
            <a:endParaRPr lang="en-US" sz="1200" dirty="0"/>
          </a:p>
          <a:p>
            <a:pPr eaLnBrk="1" fontAlgn="auto" hangingPunct="1">
              <a:spcAft>
                <a:spcPts val="0"/>
              </a:spcAft>
              <a:buFont typeface="Arial" panose="020B0604020202020204" pitchFamily="34" charset="0"/>
              <a:buChar char="•"/>
              <a:defRPr/>
            </a:pPr>
            <a:endParaRPr lang="en-US" sz="1200" dirty="0" smtClean="0"/>
          </a:p>
          <a:p>
            <a:pPr eaLnBrk="1" fontAlgn="auto" hangingPunct="1">
              <a:spcAft>
                <a:spcPts val="0"/>
              </a:spcAft>
              <a:buFont typeface="Arial" panose="020B0604020202020204" pitchFamily="34" charset="0"/>
              <a:buChar char="•"/>
              <a:defRPr/>
            </a:pPr>
            <a:endParaRPr lang="en-US" sz="1200" dirty="0" smtClean="0"/>
          </a:p>
          <a:p>
            <a:pPr marL="0" indent="0" eaLnBrk="1" fontAlgn="auto" hangingPunct="1">
              <a:spcAft>
                <a:spcPts val="0"/>
              </a:spcAft>
              <a:buFont typeface="Arial" panose="020B0604020202020204" pitchFamily="34" charset="0"/>
              <a:buNone/>
              <a:defRPr/>
            </a:pPr>
            <a:endParaRPr lang="en-US" sz="1200" dirty="0" smtClean="0"/>
          </a:p>
          <a:p>
            <a:pPr marL="0" indent="0" eaLnBrk="1" fontAlgn="auto" hangingPunct="1">
              <a:spcAft>
                <a:spcPts val="0"/>
              </a:spcAft>
              <a:buFont typeface="Arial" panose="020B0604020202020204" pitchFamily="34" charset="0"/>
              <a:buNone/>
              <a:defRPr/>
            </a:pPr>
            <a:endParaRPr lang="en-US" sz="1200" dirty="0" smtClean="0"/>
          </a:p>
          <a:p>
            <a:pPr marL="0" indent="0" eaLnBrk="1" fontAlgn="auto" hangingPunct="1">
              <a:spcAft>
                <a:spcPts val="0"/>
              </a:spcAft>
              <a:buFont typeface="Arial" panose="020B0604020202020204" pitchFamily="34" charset="0"/>
              <a:buNone/>
              <a:defRPr/>
            </a:pPr>
            <a:endParaRPr lang="en-US" sz="1200" dirty="0"/>
          </a:p>
          <a:p>
            <a:pPr eaLnBrk="1" fontAlgn="auto" hangingPunct="1">
              <a:spcAft>
                <a:spcPts val="0"/>
              </a:spcAft>
              <a:buFont typeface="Arial" panose="020B0604020202020204" pitchFamily="34" charset="0"/>
              <a:buChar char="•"/>
              <a:defRPr/>
            </a:pPr>
            <a:r>
              <a:rPr lang="en-US" sz="2600" dirty="0" smtClean="0"/>
              <a:t>Must reach at least 145ºF to kill bacteria and the </a:t>
            </a:r>
            <a:r>
              <a:rPr lang="en-US" sz="2600" i="1" dirty="0" err="1" smtClean="0"/>
              <a:t>Trichinella</a:t>
            </a:r>
            <a:r>
              <a:rPr lang="en-US" sz="2600" i="1" dirty="0" smtClean="0"/>
              <a:t> </a:t>
            </a:r>
            <a:r>
              <a:rPr lang="en-US" sz="2600" i="1" dirty="0" err="1" smtClean="0"/>
              <a:t>spiralis</a:t>
            </a:r>
            <a:r>
              <a:rPr lang="en-US" sz="2600" i="1" dirty="0" smtClean="0"/>
              <a:t> </a:t>
            </a:r>
            <a:r>
              <a:rPr lang="en-US" sz="2600" dirty="0" smtClean="0"/>
              <a:t>parasite if present</a:t>
            </a:r>
          </a:p>
          <a:p>
            <a:pPr lvl="1" eaLnBrk="1" fontAlgn="auto" hangingPunct="1">
              <a:spcAft>
                <a:spcPts val="0"/>
              </a:spcAft>
              <a:buFont typeface="Arial" panose="020B0604020202020204" pitchFamily="34" charset="0"/>
              <a:buChar char="–"/>
              <a:defRPr/>
            </a:pPr>
            <a:r>
              <a:rPr lang="en-US" sz="2400" dirty="0" smtClean="0"/>
              <a:t>incidence of trichinosis is extremely rare in the U.S.</a:t>
            </a:r>
            <a:endParaRPr lang="en-US" sz="2400" dirty="0"/>
          </a:p>
          <a:p>
            <a:pPr eaLnBrk="1" fontAlgn="auto" hangingPunct="1">
              <a:spcAft>
                <a:spcPts val="0"/>
              </a:spcAft>
              <a:buFont typeface="Arial" panose="020B0604020202020204" pitchFamily="34" charset="0"/>
              <a:buChar char="•"/>
              <a:defRPr/>
            </a:pPr>
            <a:endParaRPr lang="en-US" dirty="0"/>
          </a:p>
        </p:txBody>
      </p:sp>
      <p:graphicFrame>
        <p:nvGraphicFramePr>
          <p:cNvPr id="5" name="Table 4"/>
          <p:cNvGraphicFramePr>
            <a:graphicFrameLocks noGrp="1"/>
          </p:cNvGraphicFramePr>
          <p:nvPr/>
        </p:nvGraphicFramePr>
        <p:xfrm>
          <a:off x="990600" y="2057400"/>
          <a:ext cx="7216775" cy="2254260"/>
        </p:xfrm>
        <a:graphic>
          <a:graphicData uri="http://schemas.openxmlformats.org/drawingml/2006/table">
            <a:tbl>
              <a:tblPr firstRow="1" bandRow="1">
                <a:tableStyleId>{073A0DAA-6AF3-43AB-8588-CEC1D06C72B9}</a:tableStyleId>
              </a:tblPr>
              <a:tblGrid>
                <a:gridCol w="2711911">
                  <a:extLst>
                    <a:ext uri="{9D8B030D-6E8A-4147-A177-3AD203B41FA5}">
                      <a16:colId xmlns:a16="http://schemas.microsoft.com/office/drawing/2014/main" val="20000"/>
                    </a:ext>
                  </a:extLst>
                </a:gridCol>
                <a:gridCol w="4504864">
                  <a:extLst>
                    <a:ext uri="{9D8B030D-6E8A-4147-A177-3AD203B41FA5}">
                      <a16:colId xmlns:a16="http://schemas.microsoft.com/office/drawing/2014/main" val="20001"/>
                    </a:ext>
                  </a:extLst>
                </a:gridCol>
              </a:tblGrid>
              <a:tr h="533278">
                <a:tc>
                  <a:txBody>
                    <a:bodyPr/>
                    <a:lstStyle/>
                    <a:p>
                      <a:pPr algn="ctr"/>
                      <a:r>
                        <a:rPr lang="en-US" sz="2200" dirty="0" smtClean="0">
                          <a:latin typeface="Arial" pitchFamily="34" charset="0"/>
                          <a:cs typeface="Arial" pitchFamily="34" charset="0"/>
                        </a:rPr>
                        <a:t>Product</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itchFamily="34" charset="0"/>
                          <a:cs typeface="Arial" pitchFamily="34" charset="0"/>
                        </a:rPr>
                        <a:t>Minimum Internal Temperature</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9502">
                <a:tc>
                  <a:txBody>
                    <a:bodyPr/>
                    <a:lstStyle/>
                    <a:p>
                      <a:r>
                        <a:rPr lang="en-US" sz="2200" dirty="0" smtClean="0">
                          <a:latin typeface="Arial" pitchFamily="34" charset="0"/>
                          <a:cs typeface="Arial" pitchFamily="34" charset="0"/>
                        </a:rPr>
                        <a:t>Ground </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Arial" pitchFamily="34" charset="0"/>
                          <a:cs typeface="Arial" pitchFamily="34" charset="0"/>
                        </a:rPr>
                        <a:t>160ºF</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1969">
                <a:tc>
                  <a:txBody>
                    <a:bodyPr/>
                    <a:lstStyle/>
                    <a:p>
                      <a:r>
                        <a:rPr lang="en-US" sz="2200" dirty="0" smtClean="0">
                          <a:latin typeface="Arial" pitchFamily="34" charset="0"/>
                          <a:cs typeface="Arial" pitchFamily="34" charset="0"/>
                        </a:rPr>
                        <a:t>Roasts,</a:t>
                      </a:r>
                      <a:r>
                        <a:rPr lang="en-US" sz="2200" baseline="0" dirty="0" smtClean="0">
                          <a:latin typeface="Arial" pitchFamily="34" charset="0"/>
                          <a:cs typeface="Arial" pitchFamily="34" charset="0"/>
                        </a:rPr>
                        <a:t> Steaks and Chops</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Arial" pitchFamily="34" charset="0"/>
                          <a:cs typeface="Arial" pitchFamily="34" charset="0"/>
                        </a:rPr>
                        <a:t>145ºF</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9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Arial" pitchFamily="34" charset="0"/>
                          <a:cs typeface="Arial" pitchFamily="34" charset="0"/>
                        </a:rPr>
                        <a:t>Hams</a:t>
                      </a: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latin typeface="Arial" pitchFamily="34" charset="0"/>
                          <a:cs typeface="Arial" pitchFamily="34" charset="0"/>
                        </a:rPr>
                        <a:t>145ºF before</a:t>
                      </a:r>
                      <a:r>
                        <a:rPr lang="en-US" sz="2200" baseline="0" dirty="0" smtClean="0">
                          <a:latin typeface="Arial" pitchFamily="34" charset="0"/>
                          <a:cs typeface="Arial" pitchFamily="34" charset="0"/>
                        </a:rPr>
                        <a:t> serving</a:t>
                      </a:r>
                      <a:endParaRPr lang="en-US" sz="2200" dirty="0">
                        <a:latin typeface="Arial" pitchFamily="34" charset="0"/>
                        <a:cs typeface="Arial" pitchFamily="34" charset="0"/>
                      </a:endParaRPr>
                    </a:p>
                  </a:txBody>
                  <a:tcPr marL="91445" marR="9144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5174" name="TextBox 5"/>
          <p:cNvSpPr txBox="1">
            <a:spLocks noChangeArrowheads="1"/>
          </p:cNvSpPr>
          <p:nvPr/>
        </p:nvSpPr>
        <p:spPr bwMode="auto">
          <a:xfrm>
            <a:off x="1066800" y="5505450"/>
            <a:ext cx="7162800" cy="120015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Let meat sit for at least three minutes after removing from heat to allow temperature to “rest” and prevent juice loss.</a:t>
            </a:r>
          </a:p>
        </p:txBody>
      </p:sp>
      <p:pic>
        <p:nvPicPr>
          <p:cNvPr id="305175"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5600700"/>
            <a:ext cx="4476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76" name="TextBox 7"/>
          <p:cNvSpPr txBox="1">
            <a:spLocks noChangeArrowheads="1"/>
          </p:cNvSpPr>
          <p:nvPr/>
        </p:nvSpPr>
        <p:spPr bwMode="auto">
          <a:xfrm>
            <a:off x="6096000" y="6626225"/>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http://fsis.usda.gov, 2011.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The Packers and Stockyards Act</a:t>
            </a:r>
            <a:endParaRPr lang="en-US" dirty="0"/>
          </a:p>
        </p:txBody>
      </p:sp>
      <p:sp>
        <p:nvSpPr>
          <p:cNvPr id="47107" name="Content Placeholder 2"/>
          <p:cNvSpPr>
            <a:spLocks noGrp="1"/>
          </p:cNvSpPr>
          <p:nvPr>
            <p:ph idx="1"/>
          </p:nvPr>
        </p:nvSpPr>
        <p:spPr/>
        <p:txBody>
          <a:bodyPr/>
          <a:lstStyle/>
          <a:p>
            <a:pPr eaLnBrk="1" hangingPunct="1"/>
            <a:r>
              <a:rPr lang="en-US" altLang="en-US" smtClean="0">
                <a:latin typeface="Arial" charset="0"/>
                <a:cs typeface="Arial" charset="0"/>
              </a:rPr>
              <a:t>Was enacted on June 15, 1921</a:t>
            </a:r>
            <a:endParaRPr lang="en-US" altLang="en-US" sz="2800" smtClean="0">
              <a:latin typeface="Arial" charset="0"/>
              <a:cs typeface="Arial" charset="0"/>
            </a:endParaRPr>
          </a:p>
          <a:p>
            <a:pPr eaLnBrk="1" hangingPunct="1"/>
            <a:r>
              <a:rPr lang="en-US" altLang="en-US" smtClean="0">
                <a:latin typeface="Arial" charset="0"/>
                <a:cs typeface="Arial" charset="0"/>
              </a:rPr>
              <a:t>Gave the Secretary of Agriculture and the USDA authorization to regulate livestock marketing and meat packing</a:t>
            </a:r>
            <a:endParaRPr lang="en-US" altLang="en-US" sz="2800" smtClean="0">
              <a:latin typeface="Arial" charset="0"/>
              <a:cs typeface="Arial" charset="0"/>
            </a:endParaRPr>
          </a:p>
          <a:p>
            <a:pPr lvl="1" eaLnBrk="1" hangingPunct="1"/>
            <a:r>
              <a:rPr lang="en-US" altLang="en-US" smtClean="0">
                <a:latin typeface="Arial" charset="0"/>
                <a:cs typeface="Arial" charset="0"/>
              </a:rPr>
              <a:t>monitoring of scales and brands</a:t>
            </a:r>
          </a:p>
          <a:p>
            <a:pPr eaLnBrk="1" hangingPunct="1"/>
            <a:r>
              <a:rPr lang="en-US" altLang="en-US" smtClean="0">
                <a:latin typeface="Arial" charset="0"/>
                <a:cs typeface="Arial" charset="0"/>
              </a:rPr>
              <a:t>Has been amended five times:</a:t>
            </a:r>
          </a:p>
          <a:p>
            <a:pPr lvl="1" eaLnBrk="1" hangingPunct="1"/>
            <a:r>
              <a:rPr lang="en-US" altLang="en-US" sz="2400" smtClean="0">
                <a:latin typeface="Arial" charset="0"/>
                <a:cs typeface="Arial" charset="0"/>
              </a:rPr>
              <a:t>1958, 1976, 1987, 2000 and 2002</a:t>
            </a:r>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167FD07-A037-44CD-86D9-7505F6762E6D}" type="slidenum">
              <a:rPr lang="en-US" altLang="en-US" sz="1200">
                <a:solidFill>
                  <a:srgbClr val="898989"/>
                </a:solidFill>
              </a:rPr>
              <a:pPr>
                <a:spcBef>
                  <a:spcPct val="0"/>
                </a:spcBef>
                <a:buFontTx/>
                <a:buNone/>
              </a:pPr>
              <a:t>13</a:t>
            </a:fld>
            <a:endParaRPr lang="en-US" altLang="en-US" sz="1200">
              <a:solidFill>
                <a:srgbClr val="898989"/>
              </a:solidFill>
            </a:endParaRPr>
          </a:p>
        </p:txBody>
      </p:sp>
      <p:pic>
        <p:nvPicPr>
          <p:cNvPr id="47109"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97238" y="5257800"/>
            <a:ext cx="267335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CA62E1E-BF85-4975-93AC-2BC752240C22}" type="slidenum">
              <a:rPr lang="en-US" altLang="en-US" sz="1200">
                <a:solidFill>
                  <a:srgbClr val="898989"/>
                </a:solidFill>
              </a:rPr>
              <a:pPr>
                <a:spcBef>
                  <a:spcPct val="0"/>
                </a:spcBef>
                <a:buFontTx/>
                <a:buNone/>
              </a:pPr>
              <a:t>130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Browning of Meat</a:t>
            </a:r>
            <a:endParaRPr lang="en-US" dirty="0"/>
          </a:p>
        </p:txBody>
      </p:sp>
      <p:sp>
        <p:nvSpPr>
          <p:cNvPr id="307204" name="Content Placeholder 3"/>
          <p:cNvSpPr>
            <a:spLocks noGrp="1"/>
          </p:cNvSpPr>
          <p:nvPr>
            <p:ph idx="1"/>
          </p:nvPr>
        </p:nvSpPr>
        <p:spPr/>
        <p:txBody>
          <a:bodyPr/>
          <a:lstStyle/>
          <a:p>
            <a:pPr eaLnBrk="1" hangingPunct="1"/>
            <a:r>
              <a:rPr lang="en-US" altLang="en-US" smtClean="0">
                <a:latin typeface="Arial" charset="0"/>
                <a:cs typeface="Arial" charset="0"/>
              </a:rPr>
              <a:t>Contributes to the final taste of cooked meat</a:t>
            </a:r>
          </a:p>
          <a:p>
            <a:pPr eaLnBrk="1" hangingPunct="1"/>
            <a:r>
              <a:rPr lang="en-US" altLang="en-US" smtClean="0">
                <a:latin typeface="Arial" charset="0"/>
                <a:cs typeface="Arial" charset="0"/>
              </a:rPr>
              <a:t>Is affected by:</a:t>
            </a:r>
          </a:p>
          <a:p>
            <a:pPr lvl="1" eaLnBrk="1" hangingPunct="1"/>
            <a:r>
              <a:rPr lang="en-US" altLang="en-US" smtClean="0">
                <a:latin typeface="Arial" charset="0"/>
                <a:cs typeface="Arial" charset="0"/>
              </a:rPr>
              <a:t>amount of fat in meat</a:t>
            </a:r>
          </a:p>
          <a:p>
            <a:pPr lvl="1" eaLnBrk="1" hangingPunct="1"/>
            <a:r>
              <a:rPr lang="en-US" altLang="en-US" smtClean="0">
                <a:latin typeface="Arial" charset="0"/>
                <a:cs typeface="Arial" charset="0"/>
              </a:rPr>
              <a:t>dryness of meat and meat surface</a:t>
            </a:r>
          </a:p>
          <a:p>
            <a:pPr lvl="1" eaLnBrk="1" hangingPunct="1"/>
            <a:r>
              <a:rPr lang="en-US" altLang="en-US" smtClean="0">
                <a:latin typeface="Arial" charset="0"/>
                <a:cs typeface="Arial" charset="0"/>
              </a:rPr>
              <a:t>distance of meat from heat source</a:t>
            </a:r>
          </a:p>
          <a:p>
            <a:pPr lvl="1" eaLnBrk="1" hangingPunct="1"/>
            <a:r>
              <a:rPr lang="en-US" altLang="en-US" smtClean="0">
                <a:latin typeface="Arial" charset="0"/>
                <a:cs typeface="Arial" charset="0"/>
              </a:rPr>
              <a:t>cooking temperature</a:t>
            </a:r>
          </a:p>
          <a:p>
            <a:pPr lvl="1" eaLnBrk="1" hangingPunct="1"/>
            <a:r>
              <a:rPr lang="en-US" altLang="en-US" smtClean="0">
                <a:latin typeface="Arial" charset="0"/>
                <a:cs typeface="Arial" charset="0"/>
              </a:rPr>
              <a:t>cooking time</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14BAAE9-DE3A-41B2-BA0C-87EE1532042B}" type="slidenum">
              <a:rPr lang="en-US" altLang="en-US" sz="1200">
                <a:solidFill>
                  <a:srgbClr val="898989"/>
                </a:solidFill>
              </a:rPr>
              <a:pPr>
                <a:spcBef>
                  <a:spcPct val="0"/>
                </a:spcBef>
                <a:buFontTx/>
                <a:buNone/>
              </a:pPr>
              <a:t>131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Cooking Methods</a:t>
            </a:r>
            <a:endParaRPr lang="en-US" dirty="0"/>
          </a:p>
        </p:txBody>
      </p:sp>
      <p:sp>
        <p:nvSpPr>
          <p:cNvPr id="309252" name="Content Placeholder 3"/>
          <p:cNvSpPr>
            <a:spLocks noGrp="1"/>
          </p:cNvSpPr>
          <p:nvPr>
            <p:ph idx="1"/>
          </p:nvPr>
        </p:nvSpPr>
        <p:spPr/>
        <p:txBody>
          <a:bodyPr/>
          <a:lstStyle/>
          <a:p>
            <a:pPr eaLnBrk="1" hangingPunct="1"/>
            <a:r>
              <a:rPr lang="en-US" altLang="en-US" smtClean="0">
                <a:latin typeface="Arial" charset="0"/>
                <a:cs typeface="Arial" charset="0"/>
              </a:rPr>
              <a:t>Differ based on the cut of meat</a:t>
            </a:r>
          </a:p>
          <a:p>
            <a:pPr eaLnBrk="1" hangingPunct="1"/>
            <a:r>
              <a:rPr lang="en-US" altLang="en-US" smtClean="0">
                <a:latin typeface="Arial" charset="0"/>
                <a:cs typeface="Arial" charset="0"/>
              </a:rPr>
              <a:t>Include:</a:t>
            </a:r>
          </a:p>
          <a:p>
            <a:pPr lvl="1" eaLnBrk="1" hangingPunct="1"/>
            <a:r>
              <a:rPr lang="en-US" altLang="en-US" smtClean="0">
                <a:latin typeface="Arial" charset="0"/>
                <a:cs typeface="Arial" charset="0"/>
              </a:rPr>
              <a:t>dry</a:t>
            </a:r>
          </a:p>
          <a:p>
            <a:pPr lvl="2" eaLnBrk="1" hangingPunct="1"/>
            <a:r>
              <a:rPr lang="en-US" altLang="en-US" smtClean="0">
                <a:latin typeface="Arial" charset="0"/>
                <a:cs typeface="Arial" charset="0"/>
              </a:rPr>
              <a:t>used for more tender, higher quality cuts and ground products</a:t>
            </a:r>
          </a:p>
          <a:p>
            <a:pPr lvl="1" eaLnBrk="1" hangingPunct="1"/>
            <a:r>
              <a:rPr lang="en-US" altLang="en-US" smtClean="0">
                <a:latin typeface="Arial" charset="0"/>
                <a:cs typeface="Arial" charset="0"/>
              </a:rPr>
              <a:t>moist</a:t>
            </a:r>
          </a:p>
          <a:p>
            <a:pPr lvl="2" eaLnBrk="1" hangingPunct="1"/>
            <a:r>
              <a:rPr lang="en-US" altLang="en-US" smtClean="0">
                <a:latin typeface="Arial" charset="0"/>
                <a:cs typeface="Arial" charset="0"/>
              </a:rPr>
              <a:t>used for less tender cuts or those with large amounts of connective tissue</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4761097-E14A-4BEA-B8B3-B4AC96F8AEB0}" type="slidenum">
              <a:rPr lang="en-US" altLang="en-US" sz="1200">
                <a:solidFill>
                  <a:srgbClr val="898989"/>
                </a:solidFill>
              </a:rPr>
              <a:pPr>
                <a:spcBef>
                  <a:spcPct val="0"/>
                </a:spcBef>
                <a:buFontTx/>
                <a:buNone/>
              </a:pPr>
              <a:t>132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Dry Cooking Methods</a:t>
            </a:r>
            <a:endParaRPr lang="en-US" dirty="0"/>
          </a:p>
        </p:txBody>
      </p:sp>
      <p:sp>
        <p:nvSpPr>
          <p:cNvPr id="4" name="Content Placeholder 3"/>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dirty="0" smtClean="0"/>
              <a:t>Include:</a:t>
            </a:r>
          </a:p>
          <a:p>
            <a:pPr lvl="1" eaLnBrk="1" fontAlgn="auto" hangingPunct="1">
              <a:spcAft>
                <a:spcPts val="0"/>
              </a:spcAft>
              <a:buFont typeface="Arial" panose="020B0604020202020204" pitchFamily="34" charset="0"/>
              <a:buChar char="–"/>
              <a:defRPr/>
            </a:pPr>
            <a:r>
              <a:rPr lang="en-US" dirty="0"/>
              <a:t>b</a:t>
            </a:r>
            <a:r>
              <a:rPr lang="en-US" dirty="0" smtClean="0"/>
              <a:t>roiling</a:t>
            </a:r>
          </a:p>
          <a:p>
            <a:pPr lvl="1" eaLnBrk="1" fontAlgn="auto" hangingPunct="1">
              <a:spcAft>
                <a:spcPts val="0"/>
              </a:spcAft>
              <a:buFont typeface="Arial" panose="020B0604020202020204" pitchFamily="34" charset="0"/>
              <a:buChar char="–"/>
              <a:defRPr/>
            </a:pPr>
            <a:r>
              <a:rPr lang="en-US" dirty="0"/>
              <a:t>c</a:t>
            </a:r>
            <a:r>
              <a:rPr lang="en-US" dirty="0" smtClean="0"/>
              <a:t>onvection oven cooking</a:t>
            </a:r>
          </a:p>
          <a:p>
            <a:pPr lvl="1" eaLnBrk="1" fontAlgn="auto" hangingPunct="1">
              <a:spcAft>
                <a:spcPts val="0"/>
              </a:spcAft>
              <a:buFont typeface="Arial" panose="020B0604020202020204" pitchFamily="34" charset="0"/>
              <a:buChar char="–"/>
              <a:defRPr/>
            </a:pPr>
            <a:r>
              <a:rPr lang="en-US" dirty="0"/>
              <a:t>d</a:t>
            </a:r>
            <a:r>
              <a:rPr lang="en-US" dirty="0" smtClean="0"/>
              <a:t>eep fat frying</a:t>
            </a:r>
          </a:p>
          <a:p>
            <a:pPr lvl="1" eaLnBrk="1" fontAlgn="auto" hangingPunct="1">
              <a:spcAft>
                <a:spcPts val="0"/>
              </a:spcAft>
              <a:buFont typeface="Arial" panose="020B0604020202020204" pitchFamily="34" charset="0"/>
              <a:buChar char="–"/>
              <a:defRPr/>
            </a:pPr>
            <a:r>
              <a:rPr lang="en-US" dirty="0" smtClean="0"/>
              <a:t>grilling</a:t>
            </a:r>
          </a:p>
          <a:p>
            <a:pPr lvl="1" eaLnBrk="1" fontAlgn="auto" hangingPunct="1">
              <a:spcAft>
                <a:spcPts val="0"/>
              </a:spcAft>
              <a:buFont typeface="Arial" panose="020B0604020202020204" pitchFamily="34" charset="0"/>
              <a:buChar char="–"/>
              <a:defRPr/>
            </a:pPr>
            <a:r>
              <a:rPr lang="en-US" dirty="0"/>
              <a:t>p</a:t>
            </a:r>
            <a:r>
              <a:rPr lang="en-US" dirty="0" smtClean="0"/>
              <a:t>an broiling</a:t>
            </a:r>
          </a:p>
          <a:p>
            <a:pPr lvl="1" eaLnBrk="1" fontAlgn="auto" hangingPunct="1">
              <a:spcAft>
                <a:spcPts val="0"/>
              </a:spcAft>
              <a:buFont typeface="Arial" panose="020B0604020202020204" pitchFamily="34" charset="0"/>
              <a:buChar char="–"/>
              <a:defRPr/>
            </a:pPr>
            <a:r>
              <a:rPr lang="en-US" dirty="0"/>
              <a:t>p</a:t>
            </a:r>
            <a:r>
              <a:rPr lang="en-US" dirty="0" smtClean="0"/>
              <a:t>an frying</a:t>
            </a:r>
          </a:p>
          <a:p>
            <a:pPr lvl="1" eaLnBrk="1" fontAlgn="auto" hangingPunct="1">
              <a:spcAft>
                <a:spcPts val="0"/>
              </a:spcAft>
              <a:buFont typeface="Arial" panose="020B0604020202020204" pitchFamily="34" charset="0"/>
              <a:buChar char="–"/>
              <a:defRPr/>
            </a:pPr>
            <a:r>
              <a:rPr lang="en-US" dirty="0" smtClean="0"/>
              <a:t>roasting</a:t>
            </a:r>
          </a:p>
          <a:p>
            <a:pPr lvl="1" eaLnBrk="1" fontAlgn="auto" hangingPunct="1">
              <a:spcAft>
                <a:spcPts val="0"/>
              </a:spcAft>
              <a:buFont typeface="Arial" panose="020B0604020202020204" pitchFamily="34" charset="0"/>
              <a:buChar char="–"/>
              <a:defRPr/>
            </a:pPr>
            <a:r>
              <a:rPr lang="en-US" dirty="0" smtClean="0"/>
              <a:t>smoking</a:t>
            </a:r>
          </a:p>
          <a:p>
            <a:pPr lvl="1" eaLnBrk="1" fontAlgn="auto" hangingPunct="1">
              <a:spcAft>
                <a:spcPts val="0"/>
              </a:spcAft>
              <a:buFont typeface="Arial" panose="020B0604020202020204" pitchFamily="34" charset="0"/>
              <a:buChar char="–"/>
              <a:defRPr/>
            </a:pPr>
            <a:r>
              <a:rPr lang="en-US" dirty="0"/>
              <a:t>stir frying</a:t>
            </a:r>
          </a:p>
          <a:p>
            <a:pPr lvl="1" eaLnBrk="1" fontAlgn="auto" hangingPunct="1">
              <a:spcAft>
                <a:spcPts val="0"/>
              </a:spcAft>
              <a:buFont typeface="Arial" panose="020B0604020202020204" pitchFamily="34" charset="0"/>
              <a:buChar char="–"/>
              <a:defRPr/>
            </a:pPr>
            <a:endParaRPr lang="en-US" dirty="0" smtClean="0"/>
          </a:p>
          <a:p>
            <a:pPr lvl="1" eaLnBrk="1" fontAlgn="auto" hangingPunct="1">
              <a:spcAft>
                <a:spcPts val="0"/>
              </a:spcAft>
              <a:buFont typeface="Arial" panose="020B0604020202020204" pitchFamily="34" charset="0"/>
              <a:buChar char="–"/>
              <a:defRPr/>
            </a:pPr>
            <a:endParaRPr lang="en-US" dirty="0"/>
          </a:p>
        </p:txBody>
      </p:sp>
      <p:pic>
        <p:nvPicPr>
          <p:cNvPr id="311301" name="Picture 4" descr="R:\2011 Productions\New Yellow Pages\Graphics\new pics\browning meat 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3200400"/>
            <a:ext cx="3956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A1F1185-130A-4041-BC55-F38887328DE6}" type="slidenum">
              <a:rPr lang="en-US" altLang="en-US" sz="1200">
                <a:solidFill>
                  <a:srgbClr val="898989"/>
                </a:solidFill>
              </a:rPr>
              <a:pPr>
                <a:spcBef>
                  <a:spcPct val="0"/>
                </a:spcBef>
                <a:buFontTx/>
                <a:buNone/>
              </a:pPr>
              <a:t>133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Broiling</a:t>
            </a:r>
            <a:endParaRPr lang="en-US" dirty="0"/>
          </a:p>
        </p:txBody>
      </p:sp>
      <p:sp>
        <p:nvSpPr>
          <p:cNvPr id="313348" name="Content Placeholder 3"/>
          <p:cNvSpPr>
            <a:spLocks noGrp="1"/>
          </p:cNvSpPr>
          <p:nvPr>
            <p:ph idx="1"/>
          </p:nvPr>
        </p:nvSpPr>
        <p:spPr/>
        <p:txBody>
          <a:bodyPr/>
          <a:lstStyle/>
          <a:p>
            <a:pPr eaLnBrk="1" hangingPunct="1"/>
            <a:r>
              <a:rPr lang="en-US" altLang="en-US" smtClean="0">
                <a:latin typeface="Arial" charset="0"/>
                <a:cs typeface="Arial" charset="0"/>
              </a:rPr>
              <a:t>Is recommended for tender steaks and chops at least three quarters to one inch in thickness</a:t>
            </a:r>
          </a:p>
          <a:p>
            <a:pPr eaLnBrk="1" hangingPunct="1"/>
            <a:r>
              <a:rPr lang="en-US" altLang="en-US" smtClean="0">
                <a:latin typeface="Arial" charset="0"/>
                <a:cs typeface="Arial" charset="0"/>
              </a:rPr>
              <a:t>Uses heat from gas flames or electric coils in an oven</a:t>
            </a:r>
          </a:p>
        </p:txBody>
      </p:sp>
      <p:pic>
        <p:nvPicPr>
          <p:cNvPr id="31334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6188" y="4311650"/>
            <a:ext cx="41116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1198519-CB06-4D3F-9E3B-4702086476E9}" type="slidenum">
              <a:rPr lang="en-US" altLang="en-US" sz="1200">
                <a:solidFill>
                  <a:srgbClr val="898989"/>
                </a:solidFill>
              </a:rPr>
              <a:pPr>
                <a:spcBef>
                  <a:spcPct val="0"/>
                </a:spcBef>
                <a:buFontTx/>
                <a:buNone/>
              </a:pPr>
              <a:t>134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Broiling</a:t>
            </a:r>
            <a:endParaRPr lang="en-US" dirty="0"/>
          </a:p>
        </p:txBody>
      </p:sp>
      <p:sp>
        <p:nvSpPr>
          <p:cNvPr id="315396" name="Content Placeholder 3"/>
          <p:cNvSpPr>
            <a:spLocks noGrp="1"/>
          </p:cNvSpPr>
          <p:nvPr>
            <p:ph idx="1"/>
          </p:nvPr>
        </p:nvSpPr>
        <p:spPr/>
        <p:txBody>
          <a:bodyPr/>
          <a:lstStyle/>
          <a:p>
            <a:pPr eaLnBrk="1" hangingPunct="1"/>
            <a:r>
              <a:rPr lang="en-US" altLang="en-US" smtClean="0">
                <a:latin typeface="Arial" charset="0"/>
                <a:cs typeface="Arial" charset="0"/>
              </a:rPr>
              <a:t>Heats only the top surface of the meat</a:t>
            </a:r>
          </a:p>
          <a:p>
            <a:pPr lvl="1" eaLnBrk="1" hangingPunct="1"/>
            <a:r>
              <a:rPr lang="en-US" altLang="en-US" smtClean="0">
                <a:latin typeface="Arial" charset="0"/>
                <a:cs typeface="Arial" charset="0"/>
              </a:rPr>
              <a:t>should be turned once for even cooking</a:t>
            </a:r>
          </a:p>
          <a:p>
            <a:pPr eaLnBrk="1" hangingPunct="1"/>
            <a:r>
              <a:rPr lang="en-US" altLang="en-US" smtClean="0">
                <a:latin typeface="Arial" charset="0"/>
                <a:cs typeface="Arial" charset="0"/>
              </a:rPr>
              <a:t>Can result in excessive splattering and smoking, reduce by:</a:t>
            </a:r>
          </a:p>
          <a:p>
            <a:pPr lvl="1" eaLnBrk="1" hangingPunct="1"/>
            <a:r>
              <a:rPr lang="en-US" altLang="en-US" smtClean="0">
                <a:latin typeface="Arial" charset="0"/>
                <a:cs typeface="Arial" charset="0"/>
              </a:rPr>
              <a:t>trimming excess fat</a:t>
            </a:r>
          </a:p>
          <a:p>
            <a:pPr lvl="1" eaLnBrk="1" hangingPunct="1"/>
            <a:r>
              <a:rPr lang="en-US" altLang="en-US" smtClean="0">
                <a:latin typeface="Arial" charset="0"/>
                <a:cs typeface="Arial" charset="0"/>
              </a:rPr>
              <a:t>placing meat on rack in broiling pan</a:t>
            </a:r>
          </a:p>
          <a:p>
            <a:pPr lvl="1" eaLnBrk="1" hangingPunct="1"/>
            <a:r>
              <a:rPr lang="en-US" altLang="en-US" smtClean="0">
                <a:latin typeface="Arial" charset="0"/>
                <a:cs typeface="Arial" charset="0"/>
              </a:rPr>
              <a:t>moving meat farther away from heat source</a:t>
            </a:r>
          </a:p>
          <a:p>
            <a:pPr eaLnBrk="1" hangingPunct="1"/>
            <a:endParaRPr lang="en-US" altLang="en-US" smtClean="0">
              <a:latin typeface="Arial" charset="0"/>
              <a:cs typeface="Arial"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0B5FC16-EFAA-42B5-AD08-964392F170D0}" type="slidenum">
              <a:rPr lang="en-US" altLang="en-US" sz="1200">
                <a:solidFill>
                  <a:srgbClr val="898989"/>
                </a:solidFill>
              </a:rPr>
              <a:pPr>
                <a:spcBef>
                  <a:spcPct val="0"/>
                </a:spcBef>
                <a:buFontTx/>
                <a:buNone/>
              </a:pPr>
              <a:t>135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Convection Oven Cooking</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Is recommended </a:t>
            </a:r>
            <a:r>
              <a:rPr lang="en-US" dirty="0"/>
              <a:t>for tender cuts of beef, pork and lamb</a:t>
            </a:r>
          </a:p>
          <a:p>
            <a:pPr eaLnBrk="1" fontAlgn="auto" hangingPunct="1">
              <a:spcAft>
                <a:spcPts val="0"/>
              </a:spcAft>
              <a:buFont typeface="Arial" panose="020B0604020202020204" pitchFamily="34" charset="0"/>
              <a:buChar char="•"/>
              <a:defRPr/>
            </a:pPr>
            <a:r>
              <a:rPr lang="en-US" dirty="0" smtClean="0"/>
              <a:t>Uses heated air circulated around the meat by a fan</a:t>
            </a:r>
          </a:p>
          <a:p>
            <a:pPr eaLnBrk="1" fontAlgn="auto" hangingPunct="1">
              <a:spcAft>
                <a:spcPts val="0"/>
              </a:spcAft>
              <a:buFont typeface="Arial" panose="020B0604020202020204" pitchFamily="34" charset="0"/>
              <a:buChar char="•"/>
              <a:defRPr/>
            </a:pPr>
            <a:r>
              <a:rPr lang="en-US" dirty="0" smtClean="0"/>
              <a:t>Enables heated air to come in contact with all meat surfaces</a:t>
            </a:r>
          </a:p>
          <a:p>
            <a:pPr lvl="1" eaLnBrk="1" fontAlgn="auto" hangingPunct="1">
              <a:spcAft>
                <a:spcPts val="0"/>
              </a:spcAft>
              <a:buFont typeface="Arial" panose="020B0604020202020204" pitchFamily="34" charset="0"/>
              <a:buChar char="–"/>
              <a:defRPr/>
            </a:pPr>
            <a:r>
              <a:rPr lang="en-US" dirty="0"/>
              <a:t>m</a:t>
            </a:r>
            <a:r>
              <a:rPr lang="en-US" dirty="0" smtClean="0"/>
              <a:t>eat cooks evenly in less time compared to oven roasting</a:t>
            </a: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ACF7698-450A-407A-94E5-30F230BA1C51}" type="slidenum">
              <a:rPr lang="en-US" altLang="en-US" sz="1200">
                <a:solidFill>
                  <a:srgbClr val="898989"/>
                </a:solidFill>
              </a:rPr>
              <a:pPr>
                <a:spcBef>
                  <a:spcPct val="0"/>
                </a:spcBef>
                <a:buFontTx/>
                <a:buNone/>
              </a:pPr>
              <a:t>136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Deep Fat Frying</a:t>
            </a:r>
            <a:endParaRPr lang="en-US" dirty="0"/>
          </a:p>
        </p:txBody>
      </p:sp>
      <p:sp>
        <p:nvSpPr>
          <p:cNvPr id="319492" name="Content Placeholder 3"/>
          <p:cNvSpPr>
            <a:spLocks noGrp="1"/>
          </p:cNvSpPr>
          <p:nvPr>
            <p:ph idx="1"/>
          </p:nvPr>
        </p:nvSpPr>
        <p:spPr/>
        <p:txBody>
          <a:bodyPr/>
          <a:lstStyle/>
          <a:p>
            <a:pPr eaLnBrk="1" hangingPunct="1"/>
            <a:r>
              <a:rPr lang="en-US" altLang="en-US" smtClean="0">
                <a:latin typeface="Arial" charset="0"/>
                <a:cs typeface="Arial" charset="0"/>
              </a:rPr>
              <a:t>Immerses meat completely in hot fat</a:t>
            </a:r>
          </a:p>
          <a:p>
            <a:pPr eaLnBrk="1" hangingPunct="1"/>
            <a:r>
              <a:rPr lang="en-US" altLang="en-US" smtClean="0">
                <a:latin typeface="Arial" charset="0"/>
                <a:cs typeface="Arial" charset="0"/>
              </a:rPr>
              <a:t>Is best completed when fat is between 350ºF and 360ºF (176ºC and 182ºC)</a:t>
            </a:r>
          </a:p>
          <a:p>
            <a:pPr eaLnBrk="1" hangingPunct="1"/>
            <a:r>
              <a:rPr lang="en-US" altLang="en-US" smtClean="0">
                <a:latin typeface="Arial" charset="0"/>
                <a:cs typeface="Arial" charset="0"/>
              </a:rPr>
              <a:t>Requires the use of a thermometer to monitor fat temperature</a:t>
            </a:r>
          </a:p>
        </p:txBody>
      </p:sp>
      <p:pic>
        <p:nvPicPr>
          <p:cNvPr id="319493" name="Picture 4" descr="R:\2011 Productions\New Yellow Pages\Graphics\new pics\deep fr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48063" y="4267200"/>
            <a:ext cx="2049462"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88D1948-06C1-4FFD-AD0F-B187994D7A72}" type="slidenum">
              <a:rPr lang="en-US" altLang="en-US" sz="1200">
                <a:solidFill>
                  <a:srgbClr val="898989"/>
                </a:solidFill>
              </a:rPr>
              <a:pPr>
                <a:spcBef>
                  <a:spcPct val="0"/>
                </a:spcBef>
                <a:buFontTx/>
                <a:buNone/>
              </a:pPr>
              <a:t>137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Grilling</a:t>
            </a:r>
            <a:endParaRPr lang="en-US" dirty="0"/>
          </a:p>
        </p:txBody>
      </p:sp>
      <p:sp>
        <p:nvSpPr>
          <p:cNvPr id="321540" name="Content Placeholder 3"/>
          <p:cNvSpPr>
            <a:spLocks noGrp="1"/>
          </p:cNvSpPr>
          <p:nvPr>
            <p:ph idx="1"/>
          </p:nvPr>
        </p:nvSpPr>
        <p:spPr/>
        <p:txBody>
          <a:bodyPr/>
          <a:lstStyle/>
          <a:p>
            <a:pPr eaLnBrk="1" hangingPunct="1"/>
            <a:r>
              <a:rPr lang="en-US" altLang="en-US" smtClean="0">
                <a:latin typeface="Arial" charset="0"/>
                <a:cs typeface="Arial" charset="0"/>
              </a:rPr>
              <a:t>Is recommended for steaks, chops and ground meat patties</a:t>
            </a:r>
          </a:p>
          <a:p>
            <a:pPr eaLnBrk="1" hangingPunct="1"/>
            <a:r>
              <a:rPr lang="en-US" altLang="en-US" smtClean="0">
                <a:latin typeface="Arial" charset="0"/>
                <a:cs typeface="Arial" charset="0"/>
              </a:rPr>
              <a:t>Can be accomplished using hot coals, gas or infrared flames</a:t>
            </a:r>
          </a:p>
          <a:p>
            <a:pPr eaLnBrk="1" hangingPunct="1"/>
            <a:r>
              <a:rPr lang="en-US" altLang="en-US" smtClean="0">
                <a:latin typeface="Arial" charset="0"/>
                <a:cs typeface="Arial" charset="0"/>
              </a:rPr>
              <a:t>Is similar to broiling</a:t>
            </a:r>
          </a:p>
          <a:p>
            <a:pPr lvl="1" eaLnBrk="1" hangingPunct="1"/>
            <a:r>
              <a:rPr lang="en-US" altLang="en-US" smtClean="0">
                <a:latin typeface="Arial" charset="0"/>
                <a:cs typeface="Arial" charset="0"/>
              </a:rPr>
              <a:t>heat source is from</a:t>
            </a:r>
            <a:br>
              <a:rPr lang="en-US" altLang="en-US" smtClean="0">
                <a:latin typeface="Arial" charset="0"/>
                <a:cs typeface="Arial" charset="0"/>
              </a:rPr>
            </a:br>
            <a:r>
              <a:rPr lang="en-US" altLang="en-US" smtClean="0">
                <a:latin typeface="Arial" charset="0"/>
                <a:cs typeface="Arial" charset="0"/>
              </a:rPr>
              <a:t>one direction</a:t>
            </a:r>
          </a:p>
        </p:txBody>
      </p:sp>
      <p:sp>
        <p:nvSpPr>
          <p:cNvPr id="321541" name="TextBox 5"/>
          <p:cNvSpPr txBox="1">
            <a:spLocks noChangeArrowheads="1"/>
          </p:cNvSpPr>
          <p:nvPr/>
        </p:nvSpPr>
        <p:spPr bwMode="auto">
          <a:xfrm>
            <a:off x="1219200" y="5875338"/>
            <a:ext cx="6705600" cy="830262"/>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Never use the same platter to carry raw and cooked meat without cleaning.</a:t>
            </a:r>
          </a:p>
        </p:txBody>
      </p:sp>
      <p:pic>
        <p:nvPicPr>
          <p:cNvPr id="321542"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5875338"/>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543" name="Picture 2" descr="http://www.sxc.hu/pic/l/r/rt/rtard/1278099_5892235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32375" y="3276600"/>
            <a:ext cx="33496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3B1EA53-3460-48CF-8A0D-A5D6ADEBB4D1}" type="slidenum">
              <a:rPr lang="en-US" altLang="en-US" sz="1200">
                <a:solidFill>
                  <a:srgbClr val="898989"/>
                </a:solidFill>
              </a:rPr>
              <a:pPr>
                <a:spcBef>
                  <a:spcPct val="0"/>
                </a:spcBef>
                <a:buFontTx/>
                <a:buNone/>
              </a:pPr>
              <a:t>138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Pan Broiling</a:t>
            </a:r>
            <a:endParaRPr lang="en-US" dirty="0"/>
          </a:p>
        </p:txBody>
      </p:sp>
      <p:sp>
        <p:nvSpPr>
          <p:cNvPr id="323588" name="Content Placeholder 3"/>
          <p:cNvSpPr>
            <a:spLocks noGrp="1"/>
          </p:cNvSpPr>
          <p:nvPr>
            <p:ph idx="1"/>
          </p:nvPr>
        </p:nvSpPr>
        <p:spPr/>
        <p:txBody>
          <a:bodyPr/>
          <a:lstStyle/>
          <a:p>
            <a:pPr eaLnBrk="1" hangingPunct="1"/>
            <a:r>
              <a:rPr lang="en-US" altLang="en-US" sz="2800" smtClean="0">
                <a:latin typeface="Arial" charset="0"/>
                <a:cs typeface="Arial" charset="0"/>
              </a:rPr>
              <a:t>Is recommended for ground meat patties, steaks and chops less than one inch thick</a:t>
            </a:r>
          </a:p>
          <a:p>
            <a:pPr eaLnBrk="1" hangingPunct="1"/>
            <a:r>
              <a:rPr lang="en-US" altLang="en-US" sz="2800" smtClean="0">
                <a:latin typeface="Arial" charset="0"/>
                <a:cs typeface="Arial" charset="0"/>
              </a:rPr>
              <a:t>Uses a heat source below the pan</a:t>
            </a:r>
          </a:p>
          <a:p>
            <a:pPr eaLnBrk="1" hangingPunct="1"/>
            <a:r>
              <a:rPr lang="en-US" altLang="en-US" sz="2800" smtClean="0">
                <a:latin typeface="Arial" charset="0"/>
                <a:cs typeface="Arial" charset="0"/>
              </a:rPr>
              <a:t>Is accomplished by placing meat in a heavy, preheated non-stick skillet and cooking uncovered, turning only once</a:t>
            </a:r>
          </a:p>
        </p:txBody>
      </p:sp>
      <p:pic>
        <p:nvPicPr>
          <p:cNvPr id="32358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0538" y="4495800"/>
            <a:ext cx="308451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3C0AEEF-E249-44C9-807E-6AE3C04F6ECE}" type="slidenum">
              <a:rPr lang="en-US" altLang="en-US" sz="1200">
                <a:solidFill>
                  <a:srgbClr val="898989"/>
                </a:solidFill>
              </a:rPr>
              <a:pPr>
                <a:spcBef>
                  <a:spcPct val="0"/>
                </a:spcBef>
                <a:buFontTx/>
                <a:buNone/>
              </a:pPr>
              <a:t>139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Pan Frying</a:t>
            </a:r>
            <a:endParaRPr lang="en-US" dirty="0"/>
          </a:p>
        </p:txBody>
      </p:sp>
      <p:sp>
        <p:nvSpPr>
          <p:cNvPr id="325636" name="Content Placeholder 3"/>
          <p:cNvSpPr>
            <a:spLocks noGrp="1"/>
          </p:cNvSpPr>
          <p:nvPr>
            <p:ph idx="1"/>
          </p:nvPr>
        </p:nvSpPr>
        <p:spPr/>
        <p:txBody>
          <a:bodyPr/>
          <a:lstStyle/>
          <a:p>
            <a:pPr eaLnBrk="1" hangingPunct="1"/>
            <a:r>
              <a:rPr lang="en-US" altLang="en-US" smtClean="0">
                <a:latin typeface="Arial" charset="0"/>
                <a:cs typeface="Arial" charset="0"/>
              </a:rPr>
              <a:t>Is recommended for thinner sliced meats</a:t>
            </a:r>
          </a:p>
          <a:p>
            <a:pPr eaLnBrk="1" hangingPunct="1"/>
            <a:r>
              <a:rPr lang="en-US" altLang="en-US" smtClean="0">
                <a:latin typeface="Arial" charset="0"/>
                <a:cs typeface="Arial" charset="0"/>
              </a:rPr>
              <a:t>Browns both sides of the meat</a:t>
            </a:r>
          </a:p>
          <a:p>
            <a:pPr eaLnBrk="1" hangingPunct="1"/>
            <a:r>
              <a:rPr lang="en-US" altLang="en-US" smtClean="0">
                <a:latin typeface="Arial" charset="0"/>
                <a:cs typeface="Arial" charset="0"/>
              </a:rPr>
              <a:t>Uses a small amount of fat in a skillet at moderate temperature</a:t>
            </a:r>
          </a:p>
          <a:p>
            <a:pPr lvl="1" eaLnBrk="1" hangingPunct="1"/>
            <a:r>
              <a:rPr lang="en-US" altLang="en-US" smtClean="0">
                <a:latin typeface="Arial" charset="0"/>
                <a:cs typeface="Arial" charset="0"/>
              </a:rPr>
              <a:t>turn meat occasionally</a:t>
            </a:r>
          </a:p>
        </p:txBody>
      </p:sp>
      <p:pic>
        <p:nvPicPr>
          <p:cNvPr id="32563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86100" y="44196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p:txBody>
          <a:bodyPr/>
          <a:lstStyle/>
          <a:p>
            <a:pPr eaLnBrk="1" hangingPunct="1"/>
            <a:r>
              <a:rPr lang="en-US" altLang="en-US" sz="2800" smtClean="0">
                <a:latin typeface="Arial" charset="0"/>
                <a:cs typeface="Arial" charset="0"/>
              </a:rPr>
              <a:t>Was originally passed in 1958</a:t>
            </a:r>
          </a:p>
          <a:p>
            <a:pPr eaLnBrk="1" hangingPunct="1"/>
            <a:r>
              <a:rPr lang="en-US" altLang="en-US" sz="2800" smtClean="0">
                <a:latin typeface="Arial" charset="0"/>
                <a:cs typeface="Arial" charset="0"/>
              </a:rPr>
              <a:t>Was required for animals whose meat would be sold to federal agencies</a:t>
            </a:r>
          </a:p>
          <a:p>
            <a:pPr eaLnBrk="1" hangingPunct="1"/>
            <a:r>
              <a:rPr lang="en-US" altLang="en-US" sz="2800" smtClean="0">
                <a:latin typeface="Arial" charset="0"/>
                <a:cs typeface="Arial" charset="0"/>
              </a:rPr>
              <a:t>Applied to only cattle, horses, mules, sheep and swine</a:t>
            </a:r>
          </a:p>
          <a:p>
            <a:pPr eaLnBrk="1" hangingPunct="1"/>
            <a:r>
              <a:rPr lang="en-US" altLang="en-US" sz="2800" smtClean="0">
                <a:latin typeface="Arial" charset="0"/>
                <a:cs typeface="Arial" charset="0"/>
              </a:rPr>
              <a:t>Has been amended and the law, now enforced by the Food Safety and Inspection Service (FSIS), was passed in 1978</a:t>
            </a:r>
          </a:p>
        </p:txBody>
      </p:sp>
      <p:sp>
        <p:nvSpPr>
          <p:cNvPr id="491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8018DF8-A0CE-4F7E-B02C-FDBE85E7A31A}"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5" name="Title 4"/>
          <p:cNvSpPr>
            <a:spLocks noGrp="1"/>
          </p:cNvSpPr>
          <p:nvPr>
            <p:ph type="title"/>
          </p:nvPr>
        </p:nvSpPr>
        <p:spPr>
          <a:extLst/>
        </p:spPr>
        <p:txBody>
          <a:bodyPr rtlCol="0">
            <a:normAutofit/>
          </a:bodyPr>
          <a:lstStyle/>
          <a:p>
            <a:pPr eaLnBrk="1" fontAlgn="auto" hangingPunct="1">
              <a:spcAft>
                <a:spcPts val="0"/>
              </a:spcAft>
              <a:defRPr/>
            </a:pPr>
            <a:r>
              <a:rPr lang="en-US" dirty="0" smtClean="0"/>
              <a:t>The Humane Slaughter Act</a:t>
            </a:r>
            <a:endParaRPr lang="en-US" dirty="0"/>
          </a:p>
        </p:txBody>
      </p:sp>
      <p:pic>
        <p:nvPicPr>
          <p:cNvPr id="4915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0200" y="5334000"/>
            <a:ext cx="34036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AF2DA0A-3A6A-4EBE-AA3D-28A83505F662}" type="slidenum">
              <a:rPr lang="en-US" altLang="en-US" sz="1200">
                <a:solidFill>
                  <a:srgbClr val="898989"/>
                </a:solidFill>
              </a:rPr>
              <a:pPr>
                <a:spcBef>
                  <a:spcPct val="0"/>
                </a:spcBef>
                <a:buFontTx/>
                <a:buNone/>
              </a:pPr>
              <a:t>140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Roasting</a:t>
            </a:r>
            <a:endParaRPr lang="en-US" dirty="0"/>
          </a:p>
        </p:txBody>
      </p:sp>
      <p:sp>
        <p:nvSpPr>
          <p:cNvPr id="327684" name="Content Placeholder 3"/>
          <p:cNvSpPr>
            <a:spLocks noGrp="1"/>
          </p:cNvSpPr>
          <p:nvPr>
            <p:ph idx="1"/>
          </p:nvPr>
        </p:nvSpPr>
        <p:spPr/>
        <p:txBody>
          <a:bodyPr/>
          <a:lstStyle/>
          <a:p>
            <a:pPr eaLnBrk="1" hangingPunct="1"/>
            <a:r>
              <a:rPr lang="en-US" altLang="en-US" smtClean="0">
                <a:latin typeface="Arial" charset="0"/>
                <a:cs typeface="Arial" charset="0"/>
              </a:rPr>
              <a:t>Is recommended for large cuts of meat</a:t>
            </a:r>
          </a:p>
          <a:p>
            <a:pPr eaLnBrk="1" hangingPunct="1"/>
            <a:r>
              <a:rPr lang="en-US" altLang="en-US" smtClean="0">
                <a:latin typeface="Arial" charset="0"/>
                <a:cs typeface="Arial" charset="0"/>
              </a:rPr>
              <a:t>Should be conducted in shallow roasting pan, without covering the meat</a:t>
            </a:r>
          </a:p>
          <a:p>
            <a:pPr eaLnBrk="1" hangingPunct="1"/>
            <a:r>
              <a:rPr lang="en-US" altLang="en-US" smtClean="0">
                <a:latin typeface="Arial" charset="0"/>
                <a:cs typeface="Arial" charset="0"/>
              </a:rPr>
              <a:t>Is usually completed in the oven or oven-type appliance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58EBD52-85CB-46E7-9790-0008AE22FFA1}" type="slidenum">
              <a:rPr lang="en-US" altLang="en-US" sz="1200">
                <a:solidFill>
                  <a:srgbClr val="898989"/>
                </a:solidFill>
              </a:rPr>
              <a:pPr>
                <a:spcBef>
                  <a:spcPct val="0"/>
                </a:spcBef>
                <a:buFontTx/>
                <a:buNone/>
              </a:pPr>
              <a:t>141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Roasting</a:t>
            </a:r>
            <a:endParaRPr lang="en-US" dirty="0"/>
          </a:p>
        </p:txBody>
      </p:sp>
      <p:sp>
        <p:nvSpPr>
          <p:cNvPr id="329732" name="Content Placeholder 3"/>
          <p:cNvSpPr>
            <a:spLocks noGrp="1"/>
          </p:cNvSpPr>
          <p:nvPr>
            <p:ph idx="1"/>
          </p:nvPr>
        </p:nvSpPr>
        <p:spPr/>
        <p:txBody>
          <a:bodyPr/>
          <a:lstStyle/>
          <a:p>
            <a:pPr eaLnBrk="1" hangingPunct="1"/>
            <a:r>
              <a:rPr lang="en-US" altLang="en-US" smtClean="0">
                <a:latin typeface="Arial" charset="0"/>
                <a:cs typeface="Arial" charset="0"/>
              </a:rPr>
              <a:t>Uses lower temperatures to cook meat</a:t>
            </a:r>
          </a:p>
          <a:p>
            <a:pPr eaLnBrk="1" hangingPunct="1"/>
            <a:r>
              <a:rPr lang="en-US" altLang="en-US" smtClean="0">
                <a:latin typeface="Arial" charset="0"/>
                <a:cs typeface="Arial" charset="0"/>
              </a:rPr>
              <a:t>Enables the meat to be held in the oven for up to four hours before eating</a:t>
            </a:r>
          </a:p>
          <a:p>
            <a:pPr lvl="1" eaLnBrk="1" hangingPunct="1"/>
            <a:r>
              <a:rPr lang="en-US" altLang="en-US" smtClean="0">
                <a:latin typeface="Arial" charset="0"/>
                <a:cs typeface="Arial" charset="0"/>
              </a:rPr>
              <a:t>less than two hours once cooked through will yield optimum eating quality</a:t>
            </a:r>
          </a:p>
        </p:txBody>
      </p:sp>
      <p:sp>
        <p:nvSpPr>
          <p:cNvPr id="329733" name="TextBox 4"/>
          <p:cNvSpPr txBox="1">
            <a:spLocks noChangeArrowheads="1"/>
          </p:cNvSpPr>
          <p:nvPr/>
        </p:nvSpPr>
        <p:spPr bwMode="auto">
          <a:xfrm>
            <a:off x="1066800" y="5105400"/>
            <a:ext cx="7010400" cy="15700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Use a meat thermometer to check the internal temperature and remove from oven 5ºF to 10ºF (-15ºC and -12ºC) below desired temperature to allow meat time to sit.</a:t>
            </a:r>
          </a:p>
        </p:txBody>
      </p:sp>
      <p:pic>
        <p:nvPicPr>
          <p:cNvPr id="329734"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51054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E528AF1-896F-403F-9208-46119FE7C696}" type="slidenum">
              <a:rPr lang="en-US" altLang="en-US" sz="1200">
                <a:solidFill>
                  <a:srgbClr val="898989"/>
                </a:solidFill>
              </a:rPr>
              <a:pPr>
                <a:spcBef>
                  <a:spcPct val="0"/>
                </a:spcBef>
                <a:buFontTx/>
                <a:buNone/>
              </a:pPr>
              <a:t>142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Smoking Meats</a:t>
            </a:r>
            <a:endParaRPr lang="en-US" dirty="0"/>
          </a:p>
        </p:txBody>
      </p:sp>
      <p:sp>
        <p:nvSpPr>
          <p:cNvPr id="331780" name="Content Placeholder 3"/>
          <p:cNvSpPr>
            <a:spLocks noGrp="1"/>
          </p:cNvSpPr>
          <p:nvPr>
            <p:ph idx="1"/>
          </p:nvPr>
        </p:nvSpPr>
        <p:spPr/>
        <p:txBody>
          <a:bodyPr/>
          <a:lstStyle/>
          <a:p>
            <a:pPr eaLnBrk="1" hangingPunct="1"/>
            <a:r>
              <a:rPr lang="en-US" altLang="en-US" smtClean="0">
                <a:latin typeface="Arial" charset="0"/>
                <a:cs typeface="Arial" charset="0"/>
              </a:rPr>
              <a:t>Uses a smoker or covered grill and fragrant woods and spices</a:t>
            </a:r>
          </a:p>
          <a:p>
            <a:pPr eaLnBrk="1" hangingPunct="1"/>
            <a:r>
              <a:rPr lang="en-US" altLang="en-US" smtClean="0">
                <a:latin typeface="Arial" charset="0"/>
                <a:cs typeface="Arial" charset="0"/>
              </a:rPr>
              <a:t>Is accomplished at lower temperatures</a:t>
            </a:r>
          </a:p>
          <a:p>
            <a:pPr lvl="1" eaLnBrk="1" hangingPunct="1"/>
            <a:r>
              <a:rPr lang="en-US" altLang="en-US" smtClean="0">
                <a:latin typeface="Arial" charset="0"/>
                <a:cs typeface="Arial" charset="0"/>
              </a:rPr>
              <a:t>225ºF to 350ºF (107ºC to 176ºC)</a:t>
            </a:r>
          </a:p>
          <a:p>
            <a:pPr eaLnBrk="1" hangingPunct="1"/>
            <a:r>
              <a:rPr lang="en-US" altLang="en-US" smtClean="0">
                <a:latin typeface="Arial" charset="0"/>
                <a:cs typeface="Arial" charset="0"/>
              </a:rPr>
              <a:t>Uses two thermometers</a:t>
            </a:r>
          </a:p>
          <a:p>
            <a:pPr lvl="1" eaLnBrk="1" hangingPunct="1"/>
            <a:r>
              <a:rPr lang="en-US" altLang="en-US" smtClean="0">
                <a:latin typeface="Arial" charset="0"/>
                <a:cs typeface="Arial" charset="0"/>
              </a:rPr>
              <a:t>one to measure air temperature of smoker</a:t>
            </a:r>
          </a:p>
          <a:p>
            <a:pPr lvl="1" eaLnBrk="1" hangingPunct="1"/>
            <a:r>
              <a:rPr lang="en-US" altLang="en-US" smtClean="0">
                <a:latin typeface="Arial" charset="0"/>
                <a:cs typeface="Arial" charset="0"/>
              </a:rPr>
              <a:t>one to measure internal temperature of meat</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FCC4CF1-57BD-4165-8620-0D494347A798}" type="slidenum">
              <a:rPr lang="en-US" altLang="en-US" sz="1200">
                <a:solidFill>
                  <a:srgbClr val="898989"/>
                </a:solidFill>
              </a:rPr>
              <a:pPr>
                <a:spcBef>
                  <a:spcPct val="0"/>
                </a:spcBef>
                <a:buFontTx/>
                <a:buNone/>
              </a:pPr>
              <a:t>143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Stir Frying</a:t>
            </a:r>
            <a:endParaRPr lang="en-US" dirty="0"/>
          </a:p>
        </p:txBody>
      </p:sp>
      <p:sp>
        <p:nvSpPr>
          <p:cNvPr id="333828" name="Content Placeholder 3"/>
          <p:cNvSpPr>
            <a:spLocks noGrp="1"/>
          </p:cNvSpPr>
          <p:nvPr>
            <p:ph idx="1"/>
          </p:nvPr>
        </p:nvSpPr>
        <p:spPr/>
        <p:txBody>
          <a:bodyPr/>
          <a:lstStyle/>
          <a:p>
            <a:pPr eaLnBrk="1" hangingPunct="1"/>
            <a:r>
              <a:rPr lang="en-US" altLang="en-US" smtClean="0">
                <a:latin typeface="Arial" charset="0"/>
                <a:cs typeface="Arial" charset="0"/>
              </a:rPr>
              <a:t>Is recommended for thinly sliced meats</a:t>
            </a:r>
          </a:p>
          <a:p>
            <a:pPr eaLnBrk="1" hangingPunct="1"/>
            <a:r>
              <a:rPr lang="en-US" altLang="en-US" smtClean="0">
                <a:latin typeface="Arial" charset="0"/>
                <a:cs typeface="Arial" charset="0"/>
              </a:rPr>
              <a:t>Uses only a small amount of fat in a very hot skillet</a:t>
            </a:r>
          </a:p>
          <a:p>
            <a:pPr eaLnBrk="1" hangingPunct="1"/>
            <a:r>
              <a:rPr lang="en-US" altLang="en-US" smtClean="0">
                <a:latin typeface="Arial" charset="0"/>
                <a:cs typeface="Arial" charset="0"/>
              </a:rPr>
              <a:t>Combines meat with large amount of vegetables stirred constantly</a:t>
            </a:r>
          </a:p>
        </p:txBody>
      </p:sp>
      <p:pic>
        <p:nvPicPr>
          <p:cNvPr id="333829" name="Picture 2" descr="http://upload.wikimedia.org/wikipedia/commons/e/ec/Black_pan_with_stir-fried_vegetables_%28broccoli%2C_onion%2C_red_pepper%2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40013" y="4343400"/>
            <a:ext cx="38639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AD01C84-0944-4A44-8A70-02C5D20195C6}" type="slidenum">
              <a:rPr lang="en-US" altLang="en-US" sz="1200">
                <a:solidFill>
                  <a:srgbClr val="898989"/>
                </a:solidFill>
              </a:rPr>
              <a:pPr>
                <a:spcBef>
                  <a:spcPct val="0"/>
                </a:spcBef>
                <a:buFontTx/>
                <a:buNone/>
              </a:pPr>
              <a:t>144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Microwave Cooking</a:t>
            </a:r>
            <a:endParaRPr lang="en-US" dirty="0"/>
          </a:p>
        </p:txBody>
      </p:sp>
      <p:sp>
        <p:nvSpPr>
          <p:cNvPr id="335876" name="Content Placeholder 3"/>
          <p:cNvSpPr>
            <a:spLocks noGrp="1"/>
          </p:cNvSpPr>
          <p:nvPr>
            <p:ph idx="1"/>
          </p:nvPr>
        </p:nvSpPr>
        <p:spPr/>
        <p:txBody>
          <a:bodyPr/>
          <a:lstStyle/>
          <a:p>
            <a:pPr eaLnBrk="1" hangingPunct="1"/>
            <a:r>
              <a:rPr lang="en-US" altLang="en-US" smtClean="0">
                <a:latin typeface="Arial" charset="0"/>
                <a:cs typeface="Arial" charset="0"/>
              </a:rPr>
              <a:t>Can be used for fresh, whole muscle or ground cuts of beef, lamb and pork as well as processed meat products</a:t>
            </a:r>
          </a:p>
          <a:p>
            <a:pPr eaLnBrk="1" hangingPunct="1"/>
            <a:r>
              <a:rPr lang="en-US" altLang="en-US" smtClean="0">
                <a:latin typeface="Arial" charset="0"/>
                <a:cs typeface="Arial" charset="0"/>
              </a:rPr>
              <a:t>Is quick and easy, though may result in different cooked texture in comparison to other cooking methods</a:t>
            </a:r>
          </a:p>
        </p:txBody>
      </p:sp>
      <p:sp>
        <p:nvSpPr>
          <p:cNvPr id="335877" name="TextBox 4"/>
          <p:cNvSpPr txBox="1">
            <a:spLocks noChangeArrowheads="1"/>
          </p:cNvSpPr>
          <p:nvPr/>
        </p:nvSpPr>
        <p:spPr bwMode="auto">
          <a:xfrm>
            <a:off x="1143000" y="5059363"/>
            <a:ext cx="7010400" cy="1570037"/>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Browning of microwave-cooked meats can be increased by brushing the surface of the meat with a mixture of browning sauce and water.</a:t>
            </a:r>
          </a:p>
        </p:txBody>
      </p:sp>
      <p:pic>
        <p:nvPicPr>
          <p:cNvPr id="33587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5110163"/>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B30E8DA-5950-435F-B45D-30BFA29AD8BE}" type="slidenum">
              <a:rPr lang="en-US" altLang="en-US" sz="1200">
                <a:solidFill>
                  <a:srgbClr val="898989"/>
                </a:solidFill>
              </a:rPr>
              <a:pPr>
                <a:spcBef>
                  <a:spcPct val="0"/>
                </a:spcBef>
                <a:buFontTx/>
                <a:buNone/>
              </a:pPr>
              <a:t>145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Microwave Cooking</a:t>
            </a:r>
            <a:endParaRPr lang="en-US" dirty="0"/>
          </a:p>
        </p:txBody>
      </p:sp>
      <p:sp>
        <p:nvSpPr>
          <p:cNvPr id="337924" name="Content Placeholder 3"/>
          <p:cNvSpPr>
            <a:spLocks noGrp="1"/>
          </p:cNvSpPr>
          <p:nvPr>
            <p:ph idx="1"/>
          </p:nvPr>
        </p:nvSpPr>
        <p:spPr/>
        <p:txBody>
          <a:bodyPr/>
          <a:lstStyle/>
          <a:p>
            <a:pPr eaLnBrk="1" hangingPunct="1"/>
            <a:r>
              <a:rPr lang="en-US" altLang="en-US" smtClean="0">
                <a:latin typeface="Arial" charset="0"/>
                <a:cs typeface="Arial" charset="0"/>
              </a:rPr>
              <a:t>Methods:</a:t>
            </a:r>
          </a:p>
          <a:p>
            <a:pPr lvl="1" eaLnBrk="1" hangingPunct="1"/>
            <a:r>
              <a:rPr lang="en-US" altLang="en-US" smtClean="0">
                <a:latin typeface="Arial" charset="0"/>
                <a:cs typeface="Arial" charset="0"/>
              </a:rPr>
              <a:t>bacon</a:t>
            </a:r>
          </a:p>
          <a:p>
            <a:pPr lvl="2" eaLnBrk="1" hangingPunct="1"/>
            <a:r>
              <a:rPr lang="en-US" altLang="en-US" smtClean="0">
                <a:latin typeface="Arial" charset="0"/>
                <a:cs typeface="Arial" charset="0"/>
              </a:rPr>
              <a:t>four slices on a paper towel in a glass dish</a:t>
            </a:r>
          </a:p>
          <a:p>
            <a:pPr lvl="2" eaLnBrk="1" hangingPunct="1"/>
            <a:r>
              <a:rPr lang="en-US" altLang="en-US" smtClean="0">
                <a:latin typeface="Arial" charset="0"/>
                <a:cs typeface="Arial" charset="0"/>
              </a:rPr>
              <a:t>microwave on high power for 40 to 60 seconds</a:t>
            </a:r>
          </a:p>
          <a:p>
            <a:pPr lvl="1" eaLnBrk="1" hangingPunct="1"/>
            <a:r>
              <a:rPr lang="en-US" altLang="en-US" smtClean="0">
                <a:latin typeface="Arial" charset="0"/>
                <a:cs typeface="Arial" charset="0"/>
              </a:rPr>
              <a:t>pre-cooked sausages, such as frankfurters</a:t>
            </a:r>
          </a:p>
          <a:p>
            <a:pPr lvl="2" eaLnBrk="1" hangingPunct="1"/>
            <a:r>
              <a:rPr lang="en-US" altLang="en-US" smtClean="0">
                <a:latin typeface="Arial" charset="0"/>
                <a:cs typeface="Arial" charset="0"/>
              </a:rPr>
              <a:t>pierce casings to vent steam and prevent casing from splitting</a:t>
            </a:r>
          </a:p>
          <a:p>
            <a:pPr lvl="2" eaLnBrk="1" hangingPunct="1"/>
            <a:r>
              <a:rPr lang="en-US" altLang="en-US" smtClean="0">
                <a:latin typeface="Arial" charset="0"/>
                <a:cs typeface="Arial" charset="0"/>
              </a:rPr>
              <a:t>refer to manufacturer’s directions, usually 30 to 60 seconds and to an internal temperature of 160ºF (71ºC)</a:t>
            </a:r>
          </a:p>
          <a:p>
            <a:pPr lvl="2" eaLnBrk="1" hangingPunct="1"/>
            <a:endParaRPr lang="en-US" altLang="en-US" smtClean="0">
              <a:latin typeface="Arial" charset="0"/>
              <a:cs typeface="Arial"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186211F-36B8-47A9-99D4-B6DC154DD3AC}" type="slidenum">
              <a:rPr lang="en-US" altLang="en-US" sz="1200">
                <a:solidFill>
                  <a:srgbClr val="898989"/>
                </a:solidFill>
              </a:rPr>
              <a:pPr>
                <a:spcBef>
                  <a:spcPct val="0"/>
                </a:spcBef>
                <a:buFontTx/>
                <a:buNone/>
              </a:pPr>
              <a:t>146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Moist Cooking Methods</a:t>
            </a:r>
            <a:endParaRPr lang="en-US" dirty="0"/>
          </a:p>
        </p:txBody>
      </p:sp>
      <p:sp>
        <p:nvSpPr>
          <p:cNvPr id="339972" name="Content Placeholder 3"/>
          <p:cNvSpPr>
            <a:spLocks noGrp="1"/>
          </p:cNvSpPr>
          <p:nvPr>
            <p:ph idx="1"/>
          </p:nvPr>
        </p:nvSpPr>
        <p:spPr/>
        <p:txBody>
          <a:bodyPr/>
          <a:lstStyle/>
          <a:p>
            <a:pPr eaLnBrk="1" hangingPunct="1"/>
            <a:r>
              <a:rPr lang="en-US" altLang="en-US" smtClean="0">
                <a:latin typeface="Arial" charset="0"/>
                <a:cs typeface="Arial" charset="0"/>
              </a:rPr>
              <a:t>Involve adding liquid to the container in which the meat is cooked, or allowing the meat to cook in its own juices</a:t>
            </a:r>
          </a:p>
          <a:p>
            <a:pPr eaLnBrk="1" hangingPunct="1"/>
            <a:r>
              <a:rPr lang="en-US" altLang="en-US" smtClean="0">
                <a:latin typeface="Arial" charset="0"/>
                <a:cs typeface="Arial" charset="0"/>
              </a:rPr>
              <a:t>Include:</a:t>
            </a:r>
          </a:p>
          <a:p>
            <a:pPr lvl="1" eaLnBrk="1" hangingPunct="1"/>
            <a:r>
              <a:rPr lang="en-US" altLang="en-US" smtClean="0">
                <a:latin typeface="Arial" charset="0"/>
                <a:cs typeface="Arial" charset="0"/>
              </a:rPr>
              <a:t>braising</a:t>
            </a:r>
          </a:p>
          <a:p>
            <a:pPr lvl="1" eaLnBrk="1" hangingPunct="1"/>
            <a:r>
              <a:rPr lang="en-US" altLang="en-US" smtClean="0">
                <a:latin typeface="Arial" charset="0"/>
                <a:cs typeface="Arial" charset="0"/>
              </a:rPr>
              <a:t>stewing</a:t>
            </a:r>
          </a:p>
        </p:txBody>
      </p:sp>
      <p:pic>
        <p:nvPicPr>
          <p:cNvPr id="339973" name="Picture 2" descr="http://upload.wikimedia.org/wikipedia/commons/2/24/Moroccan_Lamb_Stew.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3200400"/>
            <a:ext cx="2628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3BFE337-D0EE-4F51-8FA9-46664AB0805A}" type="slidenum">
              <a:rPr lang="en-US" altLang="en-US" sz="1200">
                <a:solidFill>
                  <a:srgbClr val="898989"/>
                </a:solidFill>
              </a:rPr>
              <a:pPr>
                <a:spcBef>
                  <a:spcPct val="0"/>
                </a:spcBef>
                <a:buFontTx/>
                <a:buNone/>
              </a:pPr>
              <a:t>147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Braising</a:t>
            </a:r>
            <a:endParaRPr lang="en-US" dirty="0"/>
          </a:p>
        </p:txBody>
      </p:sp>
      <p:sp>
        <p:nvSpPr>
          <p:cNvPr id="342020" name="Content Placeholder 3"/>
          <p:cNvSpPr>
            <a:spLocks noGrp="1"/>
          </p:cNvSpPr>
          <p:nvPr>
            <p:ph idx="1"/>
          </p:nvPr>
        </p:nvSpPr>
        <p:spPr/>
        <p:txBody>
          <a:bodyPr/>
          <a:lstStyle/>
          <a:p>
            <a:pPr eaLnBrk="1" hangingPunct="1"/>
            <a:r>
              <a:rPr lang="en-US" altLang="en-US" smtClean="0">
                <a:latin typeface="Arial" charset="0"/>
                <a:cs typeface="Arial" charset="0"/>
              </a:rPr>
              <a:t>Is recommended for less tender cuts of meat high in connective tissue content</a:t>
            </a:r>
          </a:p>
          <a:p>
            <a:pPr eaLnBrk="1" hangingPunct="1"/>
            <a:r>
              <a:rPr lang="en-US" altLang="en-US" smtClean="0">
                <a:latin typeface="Arial" charset="0"/>
                <a:cs typeface="Arial" charset="0"/>
              </a:rPr>
              <a:t>Is commonly referred to as “pot roasting”</a:t>
            </a:r>
          </a:p>
          <a:p>
            <a:pPr eaLnBrk="1" hangingPunct="1"/>
            <a:r>
              <a:rPr lang="en-US" altLang="en-US" smtClean="0">
                <a:latin typeface="Arial" charset="0"/>
                <a:cs typeface="Arial" charset="0"/>
              </a:rPr>
              <a:t>Involves adding a small amount of liquid to the cooking container and covering the container</a:t>
            </a:r>
          </a:p>
          <a:p>
            <a:pPr lvl="1" eaLnBrk="1" hangingPunct="1"/>
            <a:r>
              <a:rPr lang="en-US" altLang="en-US" smtClean="0">
                <a:latin typeface="Arial" charset="0"/>
                <a:cs typeface="Arial" charset="0"/>
              </a:rPr>
              <a:t>meat is cooked until “fork tender”</a:t>
            </a:r>
          </a:p>
        </p:txBody>
      </p:sp>
      <p:pic>
        <p:nvPicPr>
          <p:cNvPr id="342021" name="Picture 2" descr="http://upload.wikimedia.org/wikipedia/commons/7/74/Lecreuset_lamama-enzomari.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850" y="5295900"/>
            <a:ext cx="21463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A4685D4-BA66-45B0-AD88-98F650760EBF}" type="slidenum">
              <a:rPr lang="en-US" altLang="en-US" sz="1200">
                <a:solidFill>
                  <a:srgbClr val="898989"/>
                </a:solidFill>
              </a:rPr>
              <a:pPr>
                <a:spcBef>
                  <a:spcPct val="0"/>
                </a:spcBef>
                <a:buFontTx/>
                <a:buNone/>
              </a:pPr>
              <a:t>148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Stewing</a:t>
            </a:r>
            <a:endParaRPr lang="en-US" dirty="0"/>
          </a:p>
        </p:txBody>
      </p:sp>
      <p:sp>
        <p:nvSpPr>
          <p:cNvPr id="344068" name="Content Placeholder 3"/>
          <p:cNvSpPr>
            <a:spLocks noGrp="1"/>
          </p:cNvSpPr>
          <p:nvPr>
            <p:ph idx="1"/>
          </p:nvPr>
        </p:nvSpPr>
        <p:spPr/>
        <p:txBody>
          <a:bodyPr/>
          <a:lstStyle/>
          <a:p>
            <a:pPr eaLnBrk="1" hangingPunct="1"/>
            <a:r>
              <a:rPr lang="en-US" altLang="en-US" smtClean="0">
                <a:latin typeface="Arial" charset="0"/>
                <a:cs typeface="Arial" charset="0"/>
              </a:rPr>
              <a:t>Is recommended for smaller pieces of less tender cuts of meat </a:t>
            </a:r>
          </a:p>
          <a:p>
            <a:pPr eaLnBrk="1" hangingPunct="1"/>
            <a:r>
              <a:rPr lang="en-US" altLang="en-US" smtClean="0">
                <a:latin typeface="Arial" charset="0"/>
                <a:cs typeface="Arial" charset="0"/>
              </a:rPr>
              <a:t>Involves completely covering the meat with liquid and cooking extensively </a:t>
            </a:r>
          </a:p>
          <a:p>
            <a:pPr lvl="1" eaLnBrk="1" hangingPunct="1"/>
            <a:r>
              <a:rPr lang="en-US" altLang="en-US" smtClean="0">
                <a:latin typeface="Arial" charset="0"/>
                <a:cs typeface="Arial" charset="0"/>
              </a:rPr>
              <a:t>usually with vegetables</a:t>
            </a:r>
          </a:p>
        </p:txBody>
      </p:sp>
      <p:pic>
        <p:nvPicPr>
          <p:cNvPr id="344069" name="Picture 2" descr="http://upload.wikimedia.org/wikipedia/commons/c/c9/Vegetables_Stew_-_Kolkata_2011-03-28_207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9400" y="4225925"/>
            <a:ext cx="37338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070" name="Picture 5">
            <a:hlinkClick r:id="rId4" action="ppaction://hlinksldjump"/>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24800" y="5562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164C2EB-5626-443F-A912-D19B79B1B990}" type="slidenum">
              <a:rPr lang="en-US" altLang="en-US" sz="1200">
                <a:solidFill>
                  <a:srgbClr val="898989"/>
                </a:solidFill>
              </a:rPr>
              <a:pPr>
                <a:spcBef>
                  <a:spcPct val="0"/>
                </a:spcBef>
                <a:buFontTx/>
                <a:buNone/>
              </a:pPr>
              <a:t>149</a:t>
            </a:fld>
            <a:endParaRPr lang="en-US" altLang="en-US" sz="120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The Wholesome Meat Act</a:t>
            </a:r>
            <a:endParaRPr lang="en-US" dirty="0"/>
          </a:p>
        </p:txBody>
      </p:sp>
      <p:sp>
        <p:nvSpPr>
          <p:cNvPr id="51203" name="Content Placeholder 2"/>
          <p:cNvSpPr>
            <a:spLocks noGrp="1"/>
          </p:cNvSpPr>
          <p:nvPr>
            <p:ph idx="1"/>
          </p:nvPr>
        </p:nvSpPr>
        <p:spPr/>
        <p:txBody>
          <a:bodyPr/>
          <a:lstStyle/>
          <a:p>
            <a:pPr eaLnBrk="1" hangingPunct="1"/>
            <a:r>
              <a:rPr lang="en-US" altLang="en-US" sz="3600" smtClean="0">
                <a:latin typeface="Arial" charset="0"/>
                <a:cs typeface="Arial" charset="0"/>
              </a:rPr>
              <a:t>Was the amendment to the Meat Inspection Act of 1906</a:t>
            </a:r>
          </a:p>
          <a:p>
            <a:pPr eaLnBrk="1" hangingPunct="1"/>
            <a:r>
              <a:rPr lang="en-US" altLang="en-US" sz="3600" smtClean="0">
                <a:latin typeface="Arial" charset="0"/>
                <a:cs typeface="Arial" charset="0"/>
              </a:rPr>
              <a:t>Was passed in 1967</a:t>
            </a:r>
          </a:p>
          <a:p>
            <a:pPr eaLnBrk="1" hangingPunct="1"/>
            <a:r>
              <a:rPr lang="en-US" altLang="en-US" sz="3600" smtClean="0">
                <a:latin typeface="Arial" charset="0"/>
                <a:cs typeface="Arial" charset="0"/>
              </a:rPr>
              <a:t>Requires state inspection of processing facilities to equal or exceed federal inspection standards</a:t>
            </a:r>
          </a:p>
          <a:p>
            <a:pPr eaLnBrk="1" hangingPunct="1"/>
            <a:endParaRPr lang="en-US" altLang="en-US" smtClean="0">
              <a:latin typeface="Arial" charset="0"/>
              <a:cs typeface="Arial" charset="0"/>
            </a:endParaRPr>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5AB2F6E-8C5B-4F35-A757-F06F91D30B8B}" type="slidenum">
              <a:rPr lang="en-US" altLang="en-US" sz="1200">
                <a:solidFill>
                  <a:srgbClr val="898989"/>
                </a:solidFill>
              </a:rPr>
              <a:pPr>
                <a:spcBef>
                  <a:spcPct val="0"/>
                </a:spcBef>
                <a:buFontTx/>
                <a:buNone/>
              </a:pPr>
              <a:t>15</a:t>
            </a:fld>
            <a:endParaRPr lang="en-US" altLang="en-US" sz="1200">
              <a:solidFill>
                <a:srgbClr val="898989"/>
              </a:solidFill>
            </a:endParaRPr>
          </a:p>
        </p:txBody>
      </p:sp>
      <p:pic>
        <p:nvPicPr>
          <p:cNvPr id="5120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81250" y="5181600"/>
            <a:ext cx="404495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A275C28-3E9B-4039-BA73-A92D603621C7}" type="slidenum">
              <a:rPr lang="en-US" altLang="en-US" sz="1200">
                <a:solidFill>
                  <a:srgbClr val="898989"/>
                </a:solidFill>
              </a:rPr>
              <a:pPr>
                <a:spcBef>
                  <a:spcPct val="0"/>
                </a:spcBef>
                <a:buFontTx/>
                <a:buNone/>
              </a:pPr>
              <a:t>150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a:t>SUBCHAPTERS</a:t>
            </a:r>
          </a:p>
        </p:txBody>
      </p:sp>
      <p:sp>
        <p:nvSpPr>
          <p:cNvPr id="5" name="Content Placeholder 5"/>
          <p:cNvSpPr>
            <a:spLocks noGrp="1"/>
          </p:cNvSpPr>
          <p:nvPr>
            <p:ph idx="1"/>
          </p:nvPr>
        </p:nvSpPr>
        <p:spPr/>
        <p:txBody>
          <a:bodyPr rtlCol="0">
            <a:normAutofit/>
          </a:bodyPr>
          <a:lstStyle/>
          <a:p>
            <a:pPr algn="ctr" eaLnBrk="1" fontAlgn="auto" hangingPunct="1">
              <a:spcAft>
                <a:spcPts val="0"/>
              </a:spcAft>
              <a:buFont typeface="Arial" panose="020B0604020202020204" pitchFamily="34" charset="0"/>
              <a:buChar char="•"/>
              <a:defRPr/>
            </a:pPr>
            <a:endParaRPr lang="en-US" dirty="0" smtClean="0"/>
          </a:p>
          <a:p>
            <a:pPr algn="ctr" eaLnBrk="1" fontAlgn="auto" hangingPunct="1">
              <a:spcAft>
                <a:spcPts val="0"/>
              </a:spcAft>
              <a:buFont typeface="Arial" panose="020B0604020202020204" pitchFamily="34" charset="0"/>
              <a:buChar char="•"/>
              <a:defRPr/>
            </a:pPr>
            <a:endParaRPr lang="en-US" dirty="0"/>
          </a:p>
          <a:p>
            <a:pPr marL="0" indent="0" eaLnBrk="1" fontAlgn="auto" hangingPunct="1">
              <a:spcAft>
                <a:spcPts val="0"/>
              </a:spcAft>
              <a:buFont typeface="Arial" panose="020B0604020202020204" pitchFamily="34" charset="0"/>
              <a:buNone/>
              <a:defRPr/>
            </a:pPr>
            <a:r>
              <a:rPr lang="en-US" sz="4400" dirty="0" smtClean="0"/>
              <a:t>		</a:t>
            </a:r>
            <a:r>
              <a:rPr lang="en-US" sz="4400" dirty="0"/>
              <a:t>	Processed </a:t>
            </a:r>
            <a:r>
              <a:rPr lang="en-US" sz="4400" dirty="0" smtClean="0"/>
              <a:t>Meats</a:t>
            </a:r>
            <a:endParaRPr lang="en-US" sz="4400" dirty="0"/>
          </a:p>
          <a:p>
            <a:pPr marL="0" indent="0" eaLnBrk="1" fontAlgn="auto" hangingPunct="1">
              <a:spcAft>
                <a:spcPts val="0"/>
              </a:spcAft>
              <a:buFont typeface="Arial" panose="020B0604020202020204" pitchFamily="34" charset="0"/>
              <a:buNone/>
              <a:defRPr/>
            </a:pPr>
            <a:r>
              <a:rPr lang="en-US" sz="4400" dirty="0" smtClean="0"/>
              <a:t>			Additives</a:t>
            </a:r>
          </a:p>
          <a:p>
            <a:pPr marL="0" indent="0" eaLnBrk="1" fontAlgn="auto" hangingPunct="1">
              <a:spcAft>
                <a:spcPts val="0"/>
              </a:spcAft>
              <a:buFont typeface="Arial" panose="020B0604020202020204" pitchFamily="34" charset="0"/>
              <a:buNone/>
              <a:defRPr/>
            </a:pPr>
            <a:r>
              <a:rPr lang="en-US" sz="4400" dirty="0" smtClean="0"/>
              <a:t>			</a:t>
            </a:r>
            <a:endParaRPr lang="en-US" sz="4400" dirty="0"/>
          </a:p>
        </p:txBody>
      </p:sp>
      <p:pic>
        <p:nvPicPr>
          <p:cNvPr id="355333" name="Picture 5">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43200" y="2944813"/>
            <a:ext cx="4873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334" name="Picture 6">
            <a:hlinkClick r:id="rId5"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43200" y="3733800"/>
            <a:ext cx="4873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hlinkClick r:id="rId5" action="ppaction://hlinksldjump"/>
          </p:cNvPr>
          <p:cNvSpPr/>
          <p:nvPr/>
        </p:nvSpPr>
        <p:spPr>
          <a:xfrm>
            <a:off x="2743199" y="3694438"/>
            <a:ext cx="487363" cy="541655"/>
          </a:xfrm>
          <a:prstGeom prst="ellipse">
            <a:avLst/>
          </a:prstGeom>
          <a:solidFill>
            <a:srgbClr val="25CDED"/>
          </a:solidFill>
          <a:ln>
            <a:solidFill>
              <a:srgbClr val="16718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rId3" action="ppaction://hlinksldjump"/>
          </p:cNvPr>
          <p:cNvSpPr/>
          <p:nvPr/>
        </p:nvSpPr>
        <p:spPr>
          <a:xfrm>
            <a:off x="2743199" y="2913706"/>
            <a:ext cx="487363" cy="541655"/>
          </a:xfrm>
          <a:prstGeom prst="ellipse">
            <a:avLst/>
          </a:prstGeom>
          <a:solidFill>
            <a:srgbClr val="25CDED"/>
          </a:solidFill>
          <a:ln>
            <a:solidFill>
              <a:srgbClr val="16718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910EF82-DE4D-4EF9-951A-0BEC80D429A0}" type="slidenum">
              <a:rPr lang="en-US" altLang="en-US" sz="1200">
                <a:solidFill>
                  <a:srgbClr val="898989"/>
                </a:solidFill>
              </a:rPr>
              <a:pPr>
                <a:spcBef>
                  <a:spcPct val="0"/>
                </a:spcBef>
                <a:buFontTx/>
                <a:buNone/>
              </a:pPr>
              <a:t>151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Processed Meats</a:t>
            </a:r>
            <a:endParaRPr lang="en-US" dirty="0"/>
          </a:p>
        </p:txBody>
      </p:sp>
      <p:sp>
        <p:nvSpPr>
          <p:cNvPr id="357380" name="Content Placeholder 3"/>
          <p:cNvSpPr>
            <a:spLocks noGrp="1"/>
          </p:cNvSpPr>
          <p:nvPr>
            <p:ph idx="1"/>
          </p:nvPr>
        </p:nvSpPr>
        <p:spPr/>
        <p:txBody>
          <a:bodyPr/>
          <a:lstStyle/>
          <a:p>
            <a:pPr eaLnBrk="1" hangingPunct="1"/>
            <a:r>
              <a:rPr lang="en-US" altLang="en-US" smtClean="0">
                <a:latin typeface="Arial" charset="0"/>
                <a:cs typeface="Arial" charset="0"/>
              </a:rPr>
              <a:t>Is a broad term used to identify chemically altered meat through cooking, curing, drying, or a combination </a:t>
            </a:r>
          </a:p>
          <a:p>
            <a:pPr eaLnBrk="1" hangingPunct="1"/>
            <a:r>
              <a:rPr lang="en-US" altLang="en-US" smtClean="0">
                <a:latin typeface="Arial" charset="0"/>
                <a:cs typeface="Arial" charset="0"/>
              </a:rPr>
              <a:t>Can have added seasonings</a:t>
            </a:r>
          </a:p>
        </p:txBody>
      </p:sp>
      <p:pic>
        <p:nvPicPr>
          <p:cNvPr id="357381" name="Picture 2" descr="http://upload.wikimedia.org/wikipedia/commons/9/9a/Sausages_Oxfor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0000" y="37338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0F37856-4CA6-403A-BD1A-ECD02F3E1800}" type="slidenum">
              <a:rPr lang="en-US" altLang="en-US" sz="1200">
                <a:solidFill>
                  <a:srgbClr val="898989"/>
                </a:solidFill>
              </a:rPr>
              <a:pPr>
                <a:spcBef>
                  <a:spcPct val="0"/>
                </a:spcBef>
                <a:buFontTx/>
                <a:buNone/>
              </a:pPr>
              <a:t>152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Processed Meats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Can require additional cooking or </a:t>
            </a:r>
            <a:br>
              <a:rPr lang="en-US" dirty="0" smtClean="0"/>
            </a:br>
            <a:r>
              <a:rPr lang="en-US" dirty="0" smtClean="0"/>
              <a:t>re-heating before consuming</a:t>
            </a:r>
          </a:p>
          <a:p>
            <a:pPr eaLnBrk="1" fontAlgn="auto" hangingPunct="1">
              <a:spcAft>
                <a:spcPts val="0"/>
              </a:spcAft>
              <a:buFont typeface="Arial" panose="020B0604020202020204" pitchFamily="34" charset="0"/>
              <a:buChar char="•"/>
              <a:defRPr/>
            </a:pPr>
            <a:r>
              <a:rPr lang="en-US" dirty="0" smtClean="0"/>
              <a:t>Includes:</a:t>
            </a:r>
          </a:p>
          <a:p>
            <a:pPr lvl="1" eaLnBrk="1" fontAlgn="auto" hangingPunct="1">
              <a:spcAft>
                <a:spcPts val="0"/>
              </a:spcAft>
              <a:buFont typeface="Arial" panose="020B0604020202020204" pitchFamily="34" charset="0"/>
              <a:buChar char="–"/>
              <a:defRPr/>
            </a:pPr>
            <a:r>
              <a:rPr lang="en-US" dirty="0"/>
              <a:t>f</a:t>
            </a:r>
            <a:r>
              <a:rPr lang="en-US" dirty="0" smtClean="0"/>
              <a:t>resh and dried sausages</a:t>
            </a:r>
          </a:p>
          <a:p>
            <a:pPr lvl="1" eaLnBrk="1" fontAlgn="auto" hangingPunct="1">
              <a:spcAft>
                <a:spcPts val="0"/>
              </a:spcAft>
              <a:buFont typeface="Arial" panose="020B0604020202020204" pitchFamily="34" charset="0"/>
              <a:buChar char="–"/>
              <a:defRPr/>
            </a:pPr>
            <a:r>
              <a:rPr lang="en-US" dirty="0"/>
              <a:t>c</a:t>
            </a:r>
            <a:r>
              <a:rPr lang="en-US" dirty="0" smtClean="0"/>
              <a:t>old cuts</a:t>
            </a:r>
          </a:p>
          <a:p>
            <a:pPr lvl="1" eaLnBrk="1" fontAlgn="auto" hangingPunct="1">
              <a:spcAft>
                <a:spcPts val="0"/>
              </a:spcAft>
              <a:buFont typeface="Arial" panose="020B0604020202020204" pitchFamily="34" charset="0"/>
              <a:buChar char="–"/>
              <a:defRPr/>
            </a:pPr>
            <a:r>
              <a:rPr lang="en-US" dirty="0"/>
              <a:t>h</a:t>
            </a:r>
            <a:r>
              <a:rPr lang="en-US" dirty="0" smtClean="0"/>
              <a:t>ams</a:t>
            </a:r>
          </a:p>
          <a:p>
            <a:pPr lvl="1" eaLnBrk="1" fontAlgn="auto" hangingPunct="1">
              <a:spcAft>
                <a:spcPts val="0"/>
              </a:spcAft>
              <a:buFont typeface="Arial" panose="020B0604020202020204" pitchFamily="34" charset="0"/>
              <a:buChar char="–"/>
              <a:defRPr/>
            </a:pPr>
            <a:r>
              <a:rPr lang="en-US" dirty="0"/>
              <a:t>b</a:t>
            </a:r>
            <a:r>
              <a:rPr lang="en-US" dirty="0" smtClean="0"/>
              <a:t>acon</a:t>
            </a:r>
          </a:p>
          <a:p>
            <a:pPr lvl="1" eaLnBrk="1" fontAlgn="auto" hangingPunct="1">
              <a:spcAft>
                <a:spcPts val="0"/>
              </a:spcAft>
              <a:buFont typeface="Arial" panose="020B0604020202020204" pitchFamily="34" charset="0"/>
              <a:buChar char="–"/>
              <a:defRPr/>
            </a:pPr>
            <a:r>
              <a:rPr lang="en-US" dirty="0"/>
              <a:t>f</a:t>
            </a:r>
            <a:r>
              <a:rPr lang="en-US" dirty="0" smtClean="0"/>
              <a:t>rankfurters</a:t>
            </a:r>
          </a:p>
          <a:p>
            <a:pPr lvl="1" eaLnBrk="1" fontAlgn="auto" hangingPunct="1">
              <a:spcAft>
                <a:spcPts val="0"/>
              </a:spcAft>
              <a:buFont typeface="Arial" panose="020B0604020202020204" pitchFamily="34" charset="0"/>
              <a:buChar char="–"/>
              <a:defRPr/>
            </a:pPr>
            <a:r>
              <a:rPr lang="en-US" dirty="0"/>
              <a:t>c</a:t>
            </a:r>
            <a:r>
              <a:rPr lang="en-US" dirty="0" smtClean="0"/>
              <a:t>anned meat products</a:t>
            </a:r>
            <a:endParaRPr lang="en-US" dirty="0"/>
          </a:p>
        </p:txBody>
      </p:sp>
      <p:pic>
        <p:nvPicPr>
          <p:cNvPr id="359429" name="Picture 2" descr="http://upload.wikimedia.org/wikipedia/commons/9/99/NYC_Hotdog_cart_-_hot_dogs_closeup.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2200" y="2514600"/>
            <a:ext cx="2487613"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6A22692-7EAB-4108-A321-B1A19EE9B73A}" type="slidenum">
              <a:rPr lang="en-US" altLang="en-US" sz="1200">
                <a:solidFill>
                  <a:srgbClr val="898989"/>
                </a:solidFill>
              </a:rPr>
              <a:pPr>
                <a:spcBef>
                  <a:spcPct val="0"/>
                </a:spcBef>
                <a:buFontTx/>
                <a:buNone/>
              </a:pPr>
              <a:t>153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Processed Meats</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Must have all ingredients listed on the label</a:t>
            </a:r>
          </a:p>
          <a:p>
            <a:pPr lvl="1" eaLnBrk="1" fontAlgn="auto" hangingPunct="1">
              <a:spcAft>
                <a:spcPts val="0"/>
              </a:spcAft>
              <a:buFont typeface="Arial" panose="020B0604020202020204" pitchFamily="34" charset="0"/>
              <a:buChar char="–"/>
              <a:defRPr/>
            </a:pPr>
            <a:r>
              <a:rPr lang="en-US" dirty="0" smtClean="0"/>
              <a:t>ingredients are listed on the label in order of decreasing weight</a:t>
            </a:r>
          </a:p>
          <a:p>
            <a:pPr lvl="1" eaLnBrk="1" fontAlgn="auto" hangingPunct="1">
              <a:spcAft>
                <a:spcPts val="0"/>
              </a:spcAft>
              <a:buFont typeface="Arial" panose="020B0604020202020204" pitchFamily="34" charset="0"/>
              <a:buChar char="–"/>
              <a:defRPr/>
            </a:pPr>
            <a:r>
              <a:rPr lang="en-US" dirty="0"/>
              <a:t>t</a:t>
            </a:r>
            <a:r>
              <a:rPr lang="en-US" dirty="0" smtClean="0"/>
              <a:t>he label and all ingredients must be approved by </a:t>
            </a:r>
            <a:r>
              <a:rPr lang="en-US" dirty="0"/>
              <a:t>FSIS </a:t>
            </a:r>
            <a:endParaRPr lang="en-US" dirty="0" smtClean="0"/>
          </a:p>
          <a:p>
            <a:pPr eaLnBrk="1" fontAlgn="auto" hangingPunct="1">
              <a:spcAft>
                <a:spcPts val="0"/>
              </a:spcAft>
              <a:buFont typeface="Arial" panose="020B0604020202020204" pitchFamily="34" charset="0"/>
              <a:buChar char="•"/>
              <a:defRPr/>
            </a:pPr>
            <a:r>
              <a:rPr lang="en-US" dirty="0" smtClean="0"/>
              <a:t>Are inspected by FSIS</a:t>
            </a:r>
          </a:p>
          <a:p>
            <a:pPr eaLnBrk="1" fontAlgn="auto" hangingPunct="1">
              <a:spcAft>
                <a:spcPts val="0"/>
              </a:spcAft>
              <a:buFont typeface="Arial" panose="020B0604020202020204" pitchFamily="34" charset="0"/>
              <a:buChar char="•"/>
              <a:defRPr/>
            </a:pPr>
            <a:endParaRPr lang="en-US" dirty="0" smtClean="0"/>
          </a:p>
          <a:p>
            <a:pPr marL="0" indent="0" eaLnBrk="1" fontAlgn="auto" hangingPunct="1">
              <a:spcAft>
                <a:spcPts val="0"/>
              </a:spcAft>
              <a:buFont typeface="Arial" panose="020B0604020202020204" pitchFamily="34" charset="0"/>
              <a:buNone/>
              <a:defRPr/>
            </a:pPr>
            <a:endParaRPr lang="en-US" dirty="0" smtClean="0"/>
          </a:p>
        </p:txBody>
      </p:sp>
      <p:pic>
        <p:nvPicPr>
          <p:cNvPr id="361477" name="Picture 4" descr="R:\2011 Productions\New Yellow Pages\Graphics\new pics\sodium phosphat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1200" y="4832350"/>
            <a:ext cx="22098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BA74B2D-4E32-451D-9784-22FA8C76939D}" type="slidenum">
              <a:rPr lang="en-US" altLang="en-US" sz="1200">
                <a:solidFill>
                  <a:srgbClr val="898989"/>
                </a:solidFill>
              </a:rPr>
              <a:pPr>
                <a:spcBef>
                  <a:spcPct val="0"/>
                </a:spcBef>
                <a:buFontTx/>
                <a:buNone/>
              </a:pPr>
              <a:t>154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Cold Cuts</a:t>
            </a:r>
            <a:endParaRPr lang="en-US" dirty="0"/>
          </a:p>
        </p:txBody>
      </p:sp>
      <p:sp>
        <p:nvSpPr>
          <p:cNvPr id="363524" name="Content Placeholder 3"/>
          <p:cNvSpPr>
            <a:spLocks noGrp="1"/>
          </p:cNvSpPr>
          <p:nvPr>
            <p:ph idx="1"/>
          </p:nvPr>
        </p:nvSpPr>
        <p:spPr/>
        <p:txBody>
          <a:bodyPr/>
          <a:lstStyle/>
          <a:p>
            <a:pPr eaLnBrk="1" hangingPunct="1"/>
            <a:r>
              <a:rPr lang="en-US" altLang="en-US" smtClean="0">
                <a:latin typeface="Arial" charset="0"/>
                <a:cs typeface="Arial" charset="0"/>
              </a:rPr>
              <a:t>Are also known as luncheon meats</a:t>
            </a:r>
          </a:p>
          <a:p>
            <a:pPr eaLnBrk="1" hangingPunct="1"/>
            <a:r>
              <a:rPr lang="en-US" altLang="en-US" smtClean="0">
                <a:latin typeface="Arial" charset="0"/>
                <a:cs typeface="Arial" charset="0"/>
              </a:rPr>
              <a:t>Contain only skeletal meats unless stated on the label</a:t>
            </a:r>
          </a:p>
          <a:p>
            <a:pPr eaLnBrk="1" hangingPunct="1"/>
            <a:r>
              <a:rPr lang="en-US" altLang="en-US" smtClean="0">
                <a:latin typeface="Arial" charset="0"/>
                <a:cs typeface="Arial" charset="0"/>
              </a:rPr>
              <a:t>With variety meats, such as heart, liver or other meat sources, must be listed on the label</a:t>
            </a:r>
          </a:p>
          <a:p>
            <a:pPr lvl="1" eaLnBrk="1" hangingPunct="1"/>
            <a:r>
              <a:rPr lang="en-US" altLang="en-US" smtClean="0">
                <a:latin typeface="Arial" charset="0"/>
                <a:cs typeface="Arial" charset="0"/>
              </a:rPr>
              <a:t>“with meat by-products”</a:t>
            </a:r>
          </a:p>
          <a:p>
            <a:pPr lvl="1" eaLnBrk="1" hangingPunct="1"/>
            <a:r>
              <a:rPr lang="en-US" altLang="en-US" smtClean="0">
                <a:latin typeface="Arial" charset="0"/>
                <a:cs typeface="Arial" charset="0"/>
              </a:rPr>
              <a:t>“with variety meats”</a:t>
            </a:r>
          </a:p>
        </p:txBody>
      </p:sp>
      <p:pic>
        <p:nvPicPr>
          <p:cNvPr id="363525" name="Picture 2" descr="http://www.sxc.hu/pic/l/b/bi/biwoz/743841_3081595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0" y="4397375"/>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7F4F45-F88D-4934-A034-AF0FF8BA8951}" type="slidenum">
              <a:rPr lang="en-US" altLang="en-US" sz="1200">
                <a:solidFill>
                  <a:srgbClr val="898989"/>
                </a:solidFill>
              </a:rPr>
              <a:pPr>
                <a:spcBef>
                  <a:spcPct val="0"/>
                </a:spcBef>
                <a:buFontTx/>
                <a:buNone/>
              </a:pPr>
              <a:t>155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Frankfurters</a:t>
            </a:r>
            <a:endParaRPr lang="en-US" dirty="0"/>
          </a:p>
        </p:txBody>
      </p:sp>
      <p:sp>
        <p:nvSpPr>
          <p:cNvPr id="365572" name="Content Placeholder 3"/>
          <p:cNvSpPr>
            <a:spLocks noGrp="1"/>
          </p:cNvSpPr>
          <p:nvPr>
            <p:ph idx="1"/>
          </p:nvPr>
        </p:nvSpPr>
        <p:spPr/>
        <p:txBody>
          <a:bodyPr/>
          <a:lstStyle/>
          <a:p>
            <a:pPr eaLnBrk="1" hangingPunct="1"/>
            <a:r>
              <a:rPr lang="en-US" altLang="en-US" smtClean="0">
                <a:latin typeface="Arial" charset="0"/>
                <a:cs typeface="Arial" charset="0"/>
              </a:rPr>
              <a:t>Have ingredients which are monitored by FSIS</a:t>
            </a:r>
          </a:p>
          <a:p>
            <a:pPr lvl="1" eaLnBrk="1" hangingPunct="1"/>
            <a:r>
              <a:rPr lang="en-US" altLang="en-US" smtClean="0">
                <a:latin typeface="Arial" charset="0"/>
                <a:cs typeface="Arial" charset="0"/>
              </a:rPr>
              <a:t>fat content may not exceed 30 percent by weight</a:t>
            </a:r>
          </a:p>
          <a:p>
            <a:pPr lvl="1" eaLnBrk="1" hangingPunct="1"/>
            <a:r>
              <a:rPr lang="en-US" altLang="en-US" smtClean="0">
                <a:latin typeface="Arial" charset="0"/>
                <a:cs typeface="Arial" charset="0"/>
              </a:rPr>
              <a:t>if more than 10 percent water added by weight, product must be labeled “imitation”</a:t>
            </a:r>
          </a:p>
        </p:txBody>
      </p:sp>
      <p:pic>
        <p:nvPicPr>
          <p:cNvPr id="36557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87700" y="4781550"/>
            <a:ext cx="27701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7BE3654-75F5-48BA-8BF1-08B259FD2883}" type="slidenum">
              <a:rPr lang="en-US" altLang="en-US" sz="1200">
                <a:solidFill>
                  <a:srgbClr val="898989"/>
                </a:solidFill>
              </a:rPr>
              <a:pPr>
                <a:spcBef>
                  <a:spcPct val="0"/>
                </a:spcBef>
                <a:buFontTx/>
                <a:buNone/>
              </a:pPr>
              <a:t>156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Skeletal Meat</a:t>
            </a:r>
            <a:endParaRPr lang="en-US" dirty="0"/>
          </a:p>
        </p:txBody>
      </p:sp>
      <p:sp>
        <p:nvSpPr>
          <p:cNvPr id="4" name="Content Placeholder 3"/>
          <p:cNvSpPr>
            <a:spLocks noGrp="1"/>
          </p:cNvSpPr>
          <p:nvPr>
            <p:ph idx="1"/>
          </p:nvPr>
        </p:nvSpPr>
        <p:spPr/>
        <p:txBody>
          <a:bodyPr rtlCol="0">
            <a:normAutofit/>
          </a:bodyPr>
          <a:lstStyle/>
          <a:p>
            <a:pPr marL="342900" lvl="1" indent="-342900" eaLnBrk="1" fontAlgn="auto" hangingPunct="1">
              <a:spcAft>
                <a:spcPts val="0"/>
              </a:spcAft>
              <a:buFont typeface="Arial" panose="020B0604020202020204" pitchFamily="34" charset="0"/>
              <a:buChar char="•"/>
              <a:defRPr/>
            </a:pPr>
            <a:r>
              <a:rPr lang="en-US" sz="3200" dirty="0" smtClean="0"/>
              <a:t>Is defined </a:t>
            </a:r>
            <a:r>
              <a:rPr lang="en-US" sz="3200" dirty="0"/>
              <a:t>by the USDA as the edible muscle tissue of an animal </a:t>
            </a:r>
            <a:r>
              <a:rPr lang="en-US" sz="3200" dirty="0" smtClean="0"/>
              <a:t>attached </a:t>
            </a:r>
            <a:r>
              <a:rPr lang="en-US" sz="3200" dirty="0"/>
              <a:t>to the </a:t>
            </a:r>
            <a:r>
              <a:rPr lang="en-US" sz="3200" dirty="0" smtClean="0"/>
              <a:t>bone</a:t>
            </a:r>
          </a:p>
          <a:p>
            <a:pPr marL="742950" lvl="2" indent="-342900" eaLnBrk="1" fontAlgn="auto" hangingPunct="1">
              <a:spcAft>
                <a:spcPts val="0"/>
              </a:spcAft>
              <a:buFont typeface="Arial" panose="020B0604020202020204" pitchFamily="34" charset="0"/>
              <a:buChar char="•"/>
              <a:defRPr/>
            </a:pPr>
            <a:r>
              <a:rPr lang="en-US" sz="2800" dirty="0" smtClean="0"/>
              <a:t>examples:</a:t>
            </a:r>
          </a:p>
          <a:p>
            <a:pPr marL="1200150" lvl="3" indent="-342900" eaLnBrk="1" fontAlgn="auto" hangingPunct="1">
              <a:spcAft>
                <a:spcPts val="0"/>
              </a:spcAft>
              <a:buFont typeface="Arial" panose="020B0604020202020204" pitchFamily="34" charset="0"/>
              <a:buChar char="–"/>
              <a:defRPr/>
            </a:pPr>
            <a:r>
              <a:rPr lang="en-US" sz="2400" dirty="0"/>
              <a:t>s</a:t>
            </a:r>
            <a:r>
              <a:rPr lang="en-US" sz="2400" dirty="0" smtClean="0"/>
              <a:t>houlder</a:t>
            </a:r>
          </a:p>
          <a:p>
            <a:pPr marL="1200150" lvl="3" indent="-342900" eaLnBrk="1" fontAlgn="auto" hangingPunct="1">
              <a:spcAft>
                <a:spcPts val="0"/>
              </a:spcAft>
              <a:buFont typeface="Arial" panose="020B0604020202020204" pitchFamily="34" charset="0"/>
              <a:buChar char="–"/>
              <a:defRPr/>
            </a:pPr>
            <a:r>
              <a:rPr lang="en-US" sz="2400" dirty="0"/>
              <a:t>b</a:t>
            </a:r>
            <a:r>
              <a:rPr lang="en-US" sz="2400" dirty="0" smtClean="0"/>
              <a:t>risket</a:t>
            </a:r>
          </a:p>
          <a:p>
            <a:pPr marL="342900" lvl="1" indent="-342900" eaLnBrk="1" fontAlgn="auto" hangingPunct="1">
              <a:spcAft>
                <a:spcPts val="0"/>
              </a:spcAft>
              <a:buFont typeface="Arial" panose="020B0604020202020204" pitchFamily="34" charset="0"/>
              <a:buChar char="•"/>
              <a:defRPr/>
            </a:pPr>
            <a:r>
              <a:rPr lang="en-US" sz="3200" dirty="0" smtClean="0"/>
              <a:t>Is used to make most processed meat products such as cold cuts and sausages</a:t>
            </a:r>
          </a:p>
          <a:p>
            <a:pPr marL="0" lvl="1" indent="0"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panose="020B0604020202020204" pitchFamily="34" charset="0"/>
              <a:buChar char="•"/>
              <a:defRPr/>
            </a:pPr>
            <a:endParaRPr lang="en-US" dirty="0"/>
          </a:p>
        </p:txBody>
      </p:sp>
      <p:sp>
        <p:nvSpPr>
          <p:cNvPr id="367621" name="Content Placeholder 3"/>
          <p:cNvSpPr txBox="1">
            <a:spLocks/>
          </p:cNvSpPr>
          <p:nvPr/>
        </p:nvSpPr>
        <p:spPr bwMode="auto">
          <a:xfrm>
            <a:off x="3810000" y="3657600"/>
            <a:ext cx="3124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200150" indent="-3429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3" eaLnBrk="1" hangingPunct="1"/>
            <a:r>
              <a:rPr lang="en-US" altLang="en-US" sz="2400">
                <a:latin typeface="Arial" charset="0"/>
              </a:rPr>
              <a:t>rack</a:t>
            </a:r>
          </a:p>
          <a:p>
            <a:pPr lvl="3" eaLnBrk="1" hangingPunct="1"/>
            <a:r>
              <a:rPr lang="en-US" altLang="en-US" sz="2400">
                <a:latin typeface="Arial" charset="0"/>
              </a:rPr>
              <a:t>pork belly</a:t>
            </a:r>
          </a:p>
          <a:p>
            <a:pPr marL="0" lvl="1" eaLnBrk="1" hangingPunct="1">
              <a:buFont typeface="Arial" charset="0"/>
              <a:buNone/>
            </a:pPr>
            <a:endParaRPr lang="en-US" altLang="en-US">
              <a:latin typeface="Arial" charset="0"/>
            </a:endParaRPr>
          </a:p>
          <a:p>
            <a:pPr eaLnBrk="1" hangingPunct="1"/>
            <a:endParaRPr lang="en-US" altLang="en-US">
              <a:latin typeface="Arial"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77A1239-3D24-4B4A-9FDC-6ABD0BD6BB5E}" type="slidenum">
              <a:rPr lang="en-US" altLang="en-US" sz="1200">
                <a:solidFill>
                  <a:srgbClr val="898989"/>
                </a:solidFill>
              </a:rPr>
              <a:pPr>
                <a:spcBef>
                  <a:spcPct val="0"/>
                </a:spcBef>
                <a:buFontTx/>
                <a:buNone/>
              </a:pPr>
              <a:t>157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Food Additives</a:t>
            </a:r>
            <a:endParaRPr lang="en-US" dirty="0"/>
          </a:p>
        </p:txBody>
      </p:sp>
      <p:sp>
        <p:nvSpPr>
          <p:cNvPr id="369668" name="Content Placeholder 3"/>
          <p:cNvSpPr>
            <a:spLocks noGrp="1"/>
          </p:cNvSpPr>
          <p:nvPr>
            <p:ph idx="1"/>
          </p:nvPr>
        </p:nvSpPr>
        <p:spPr/>
        <p:txBody>
          <a:bodyPr/>
          <a:lstStyle/>
          <a:p>
            <a:pPr eaLnBrk="1" hangingPunct="1"/>
            <a:r>
              <a:rPr lang="en-US" altLang="en-US" sz="3000" smtClean="0">
                <a:latin typeface="Arial" charset="0"/>
                <a:cs typeface="Arial" charset="0"/>
              </a:rPr>
              <a:t>Are legally defined as, “any substance with the intended use of which results or may reasonably be expected to result </a:t>
            </a:r>
            <a:r>
              <a:rPr lang="en-US" altLang="en-US" sz="2800" smtClean="0">
                <a:latin typeface="Arial" charset="0"/>
                <a:cs typeface="Arial" charset="0"/>
              </a:rPr>
              <a:t>— </a:t>
            </a:r>
            <a:r>
              <a:rPr lang="en-US" altLang="en-US" sz="3000" smtClean="0">
                <a:latin typeface="Arial" charset="0"/>
                <a:cs typeface="Arial" charset="0"/>
              </a:rPr>
              <a:t>directly or indirectly </a:t>
            </a:r>
            <a:r>
              <a:rPr lang="en-US" altLang="en-US" sz="2800" smtClean="0">
                <a:latin typeface="Arial" charset="0"/>
                <a:cs typeface="Arial" charset="0"/>
              </a:rPr>
              <a:t>—</a:t>
            </a:r>
            <a:r>
              <a:rPr lang="en-US" altLang="en-US" sz="3000" smtClean="0">
                <a:latin typeface="Arial" charset="0"/>
                <a:cs typeface="Arial" charset="0"/>
              </a:rPr>
              <a:t> in its becoming a component or otherwise affecting the characteristics of any food”</a:t>
            </a:r>
          </a:p>
        </p:txBody>
      </p:sp>
      <p:pic>
        <p:nvPicPr>
          <p:cNvPr id="369669" name="Picture 4" descr="R:\2011 Productions\New Yellow Pages\Graphics\new pics\food additiv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4416425"/>
            <a:ext cx="50482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458C2C1-3020-4126-A259-A26CF142E364}" type="slidenum">
              <a:rPr lang="en-US" altLang="en-US" sz="1200">
                <a:solidFill>
                  <a:srgbClr val="898989"/>
                </a:solidFill>
              </a:rPr>
              <a:pPr>
                <a:spcBef>
                  <a:spcPct val="0"/>
                </a:spcBef>
                <a:buFontTx/>
                <a:buNone/>
              </a:pPr>
              <a:t>158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Food Additives</a:t>
            </a:r>
            <a:endParaRPr lang="en-US" dirty="0"/>
          </a:p>
        </p:txBody>
      </p:sp>
      <p:sp>
        <p:nvSpPr>
          <p:cNvPr id="371716" name="Content Placeholder 3"/>
          <p:cNvSpPr>
            <a:spLocks noGrp="1"/>
          </p:cNvSpPr>
          <p:nvPr>
            <p:ph idx="1"/>
          </p:nvPr>
        </p:nvSpPr>
        <p:spPr/>
        <p:txBody>
          <a:bodyPr/>
          <a:lstStyle/>
          <a:p>
            <a:pPr eaLnBrk="1" hangingPunct="1"/>
            <a:r>
              <a:rPr lang="en-US" altLang="en-US" smtClean="0">
                <a:latin typeface="Arial" charset="0"/>
                <a:cs typeface="Arial" charset="0"/>
              </a:rPr>
              <a:t>Perform specific functions including flavoring, coloring, preserving, extending and/or improving, or maintaining a food’s natural appeal</a:t>
            </a:r>
          </a:p>
          <a:p>
            <a:pPr eaLnBrk="1" hangingPunct="1"/>
            <a:r>
              <a:rPr lang="en-US" altLang="en-US" smtClean="0">
                <a:latin typeface="Arial" charset="0"/>
                <a:cs typeface="Arial" charset="0"/>
              </a:rPr>
              <a:t>Include naturally occurring ingredients such as sugar, and synthetic ingredients such as color additives</a:t>
            </a:r>
          </a:p>
        </p:txBody>
      </p:sp>
      <p:sp>
        <p:nvSpPr>
          <p:cNvPr id="371717" name="TextBox 4"/>
          <p:cNvSpPr txBox="1">
            <a:spLocks noChangeArrowheads="1"/>
          </p:cNvSpPr>
          <p:nvPr/>
        </p:nvSpPr>
        <p:spPr bwMode="auto">
          <a:xfrm>
            <a:off x="1066800" y="5353050"/>
            <a:ext cx="7010400" cy="120015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Salt was one of the first food additives and has been used for millenniums to change the taste of and preserve foods.</a:t>
            </a:r>
          </a:p>
        </p:txBody>
      </p:sp>
      <p:pic>
        <p:nvPicPr>
          <p:cNvPr id="37171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54149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0890D0B-6DA1-48FA-A970-26184CD89917}" type="slidenum">
              <a:rPr lang="en-US" altLang="en-US" sz="1200">
                <a:solidFill>
                  <a:srgbClr val="898989"/>
                </a:solidFill>
              </a:rPr>
              <a:pPr>
                <a:spcBef>
                  <a:spcPct val="0"/>
                </a:spcBef>
                <a:buFontTx/>
                <a:buNone/>
              </a:pPr>
              <a:t>159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Food Additives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Are used in processed meats to retard oxidation, for curing and flavoring, improving the product’s taste and look, as well as to discourage unwanted bacterial growth </a:t>
            </a:r>
          </a:p>
          <a:p>
            <a:pPr eaLnBrk="1" fontAlgn="auto" hangingPunct="1">
              <a:spcAft>
                <a:spcPts val="0"/>
              </a:spcAft>
              <a:buFont typeface="Arial" panose="020B0604020202020204" pitchFamily="34" charset="0"/>
              <a:buChar char="•"/>
              <a:defRPr/>
            </a:pPr>
            <a:r>
              <a:rPr lang="en-US" dirty="0" smtClean="0"/>
              <a:t>Are added to processed meat products for flavor and preservation purposes</a:t>
            </a:r>
          </a:p>
          <a:p>
            <a:pPr lvl="1" eaLnBrk="1" fontAlgn="auto" hangingPunct="1">
              <a:spcAft>
                <a:spcPts val="0"/>
              </a:spcAft>
              <a:buFont typeface="Arial" panose="020B0604020202020204" pitchFamily="34" charset="0"/>
              <a:buChar char="–"/>
              <a:defRPr/>
            </a:pPr>
            <a:r>
              <a:rPr lang="en-US" dirty="0" smtClean="0"/>
              <a:t>example: sodium chloride (NaCl) is added for flavor while sodium nitrite (NaNO</a:t>
            </a:r>
            <a:r>
              <a:rPr lang="en-US" baseline="-25000" dirty="0" smtClean="0"/>
              <a:t>2</a:t>
            </a:r>
            <a:r>
              <a:rPr lang="en-US" dirty="0" smtClean="0"/>
              <a:t>) is added to prevent the growth of </a:t>
            </a:r>
            <a:r>
              <a:rPr lang="en-US" i="1" dirty="0" smtClean="0"/>
              <a:t>Clostridium botulinum</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The Wholesome Meat Act</a:t>
            </a:r>
            <a:endParaRPr lang="en-US" dirty="0"/>
          </a:p>
        </p:txBody>
      </p:sp>
      <p:sp>
        <p:nvSpPr>
          <p:cNvPr id="53251" name="Content Placeholder 2"/>
          <p:cNvSpPr>
            <a:spLocks noGrp="1"/>
          </p:cNvSpPr>
          <p:nvPr>
            <p:ph idx="1"/>
          </p:nvPr>
        </p:nvSpPr>
        <p:spPr/>
        <p:txBody>
          <a:bodyPr/>
          <a:lstStyle/>
          <a:p>
            <a:pPr eaLnBrk="1" hangingPunct="1"/>
            <a:r>
              <a:rPr lang="en-US" altLang="en-US" smtClean="0">
                <a:latin typeface="Arial" charset="0"/>
                <a:cs typeface="Arial" charset="0"/>
              </a:rPr>
              <a:t>Requires a federal, USDA or state inspection mark</a:t>
            </a:r>
            <a:endParaRPr lang="en-US" altLang="en-US" sz="2800" smtClean="0">
              <a:latin typeface="Arial" charset="0"/>
              <a:cs typeface="Arial" charset="0"/>
            </a:endParaRPr>
          </a:p>
          <a:p>
            <a:pPr lvl="1" eaLnBrk="1" hangingPunct="1"/>
            <a:r>
              <a:rPr lang="en-US" altLang="en-US" smtClean="0">
                <a:latin typeface="Arial" charset="0"/>
                <a:cs typeface="Arial" charset="0"/>
              </a:rPr>
              <a:t>mark can be found on the can, package and/or primal cuts of meat</a:t>
            </a:r>
            <a:endParaRPr lang="en-US" altLang="en-US" sz="2400" smtClean="0">
              <a:latin typeface="Arial" charset="0"/>
              <a:cs typeface="Arial" charset="0"/>
            </a:endParaRPr>
          </a:p>
          <a:p>
            <a:pPr eaLnBrk="1" hangingPunct="1"/>
            <a:r>
              <a:rPr lang="en-US" altLang="en-US" smtClean="0">
                <a:latin typeface="Arial" charset="0"/>
                <a:cs typeface="Arial" charset="0"/>
              </a:rPr>
              <a:t>Assures meat is from healthy animals, harvested and processed under sanitary conditions</a:t>
            </a:r>
            <a:endParaRPr lang="en-US" altLang="en-US" sz="2800" smtClean="0">
              <a:latin typeface="Arial" charset="0"/>
              <a:cs typeface="Arial" charset="0"/>
            </a:endParaRPr>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F16BB96-6BB7-4F9A-A305-E538E052E6C6}" type="slidenum">
              <a:rPr lang="en-US" altLang="en-US" sz="1200">
                <a:solidFill>
                  <a:srgbClr val="898989"/>
                </a:solidFill>
              </a:rPr>
              <a:pPr>
                <a:spcBef>
                  <a:spcPct val="0"/>
                </a:spcBef>
                <a:buFontTx/>
                <a:buNone/>
              </a:pPr>
              <a:t>16</a:t>
            </a:fld>
            <a:endParaRPr lang="en-US" altLang="en-US" sz="1200">
              <a:solidFill>
                <a:srgbClr val="898989"/>
              </a:solidFill>
            </a:endParaRPr>
          </a:p>
        </p:txBody>
      </p:sp>
      <p:sp>
        <p:nvSpPr>
          <p:cNvPr id="53253" name="TextBox 6"/>
          <p:cNvSpPr txBox="1">
            <a:spLocks noChangeArrowheads="1"/>
          </p:cNvSpPr>
          <p:nvPr/>
        </p:nvSpPr>
        <p:spPr bwMode="auto">
          <a:xfrm>
            <a:off x="1066800" y="5630863"/>
            <a:ext cx="7010400" cy="83185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The federal or state inspection mark indicates wholesomeness, not quality.</a:t>
            </a:r>
          </a:p>
        </p:txBody>
      </p:sp>
      <p:pic>
        <p:nvPicPr>
          <p:cNvPr id="53254"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57324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64A167A-3AFA-4CE7-A37E-378A98CCBB8A}" type="slidenum">
              <a:rPr lang="en-US" altLang="en-US" sz="1200">
                <a:solidFill>
                  <a:srgbClr val="898989"/>
                </a:solidFill>
              </a:rPr>
              <a:pPr>
                <a:spcBef>
                  <a:spcPct val="0"/>
                </a:spcBef>
                <a:buFontTx/>
                <a:buNone/>
              </a:pPr>
              <a:t>160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Antioxidants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Are compounds which absorb oxygen, reducing or preventing the oxidation of food</a:t>
            </a:r>
          </a:p>
          <a:p>
            <a:pPr eaLnBrk="1" fontAlgn="auto" hangingPunct="1">
              <a:spcAft>
                <a:spcPts val="0"/>
              </a:spcAft>
              <a:buFont typeface="Arial" panose="020B0604020202020204" pitchFamily="34" charset="0"/>
              <a:buChar char="•"/>
              <a:defRPr/>
            </a:pPr>
            <a:r>
              <a:rPr lang="en-US" dirty="0" smtClean="0"/>
              <a:t>Used to prevent rancidity</a:t>
            </a:r>
          </a:p>
          <a:p>
            <a:pPr eaLnBrk="1" fontAlgn="auto" hangingPunct="1">
              <a:spcAft>
                <a:spcPts val="0"/>
              </a:spcAft>
              <a:buFont typeface="Arial" panose="020B0604020202020204" pitchFamily="34" charset="0"/>
              <a:buChar char="•"/>
              <a:defRPr/>
            </a:pPr>
            <a:r>
              <a:rPr lang="en-US" dirty="0" smtClean="0"/>
              <a:t>Commonly used in the U.S. are </a:t>
            </a:r>
            <a:r>
              <a:rPr lang="en-US" dirty="0" err="1"/>
              <a:t>b</a:t>
            </a:r>
            <a:r>
              <a:rPr lang="en-US" dirty="0" err="1" smtClean="0"/>
              <a:t>utylated</a:t>
            </a:r>
            <a:r>
              <a:rPr lang="en-US" dirty="0" smtClean="0"/>
              <a:t> </a:t>
            </a:r>
            <a:r>
              <a:rPr lang="en-US" dirty="0" err="1" smtClean="0"/>
              <a:t>hydroxyanisole</a:t>
            </a:r>
            <a:r>
              <a:rPr lang="en-US" dirty="0" smtClean="0"/>
              <a:t> (BHA) and </a:t>
            </a:r>
            <a:r>
              <a:rPr lang="en-US" dirty="0" err="1" smtClean="0"/>
              <a:t>butylated</a:t>
            </a:r>
            <a:r>
              <a:rPr lang="en-US" dirty="0" smtClean="0"/>
              <a:t> </a:t>
            </a:r>
            <a:r>
              <a:rPr lang="en-US" dirty="0" err="1"/>
              <a:t>hydroxytoluene</a:t>
            </a:r>
            <a:r>
              <a:rPr lang="en-US" dirty="0"/>
              <a:t> </a:t>
            </a:r>
            <a:r>
              <a:rPr lang="en-US" dirty="0" smtClean="0"/>
              <a:t>(BHT)</a:t>
            </a:r>
          </a:p>
          <a:p>
            <a:pPr lvl="1" eaLnBrk="1" fontAlgn="auto" hangingPunct="1">
              <a:spcAft>
                <a:spcPts val="0"/>
              </a:spcAft>
              <a:buFont typeface="Arial" panose="020B0604020202020204" pitchFamily="34" charset="0"/>
              <a:buChar char="–"/>
              <a:defRPr/>
            </a:pPr>
            <a:r>
              <a:rPr lang="en-US" dirty="0" smtClean="0"/>
              <a:t>both must be listed on the ingredients label and used according to FSIS regulations</a:t>
            </a:r>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FBE4903-041E-4340-BA7C-E8DAADC5BAB2}" type="slidenum">
              <a:rPr lang="en-US" altLang="en-US" sz="1200">
                <a:solidFill>
                  <a:srgbClr val="898989"/>
                </a:solidFill>
              </a:rPr>
              <a:pPr>
                <a:spcBef>
                  <a:spcPct val="0"/>
                </a:spcBef>
                <a:buFontTx/>
                <a:buNone/>
              </a:pPr>
              <a:t>161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Antioxidants</a:t>
            </a:r>
            <a:endParaRPr lang="en-US" dirty="0"/>
          </a:p>
        </p:txBody>
      </p:sp>
      <p:sp>
        <p:nvSpPr>
          <p:cNvPr id="376836" name="Content Placeholder 3"/>
          <p:cNvSpPr>
            <a:spLocks noGrp="1"/>
          </p:cNvSpPr>
          <p:nvPr>
            <p:ph idx="1"/>
          </p:nvPr>
        </p:nvSpPr>
        <p:spPr/>
        <p:txBody>
          <a:bodyPr/>
          <a:lstStyle/>
          <a:p>
            <a:pPr eaLnBrk="1" hangingPunct="1"/>
            <a:r>
              <a:rPr lang="en-US" altLang="en-US" smtClean="0">
                <a:latin typeface="Arial" charset="0"/>
                <a:cs typeface="Arial" charset="0"/>
              </a:rPr>
              <a:t>Are used in processed meat</a:t>
            </a:r>
          </a:p>
          <a:p>
            <a:pPr lvl="1" eaLnBrk="1" hangingPunct="1"/>
            <a:r>
              <a:rPr lang="en-US" altLang="en-US" smtClean="0">
                <a:latin typeface="Arial" charset="0"/>
                <a:cs typeface="Arial" charset="0"/>
              </a:rPr>
              <a:t>Ascorbic Acid (vitamin C)</a:t>
            </a:r>
          </a:p>
          <a:p>
            <a:pPr lvl="2" eaLnBrk="1" hangingPunct="1"/>
            <a:r>
              <a:rPr lang="en-US" altLang="en-US" smtClean="0">
                <a:latin typeface="Arial" charset="0"/>
                <a:cs typeface="Arial" charset="0"/>
              </a:rPr>
              <a:t>used as a curing accelerator in combination with other curing agents to fix color at a faster rate or preserve color during storage</a:t>
            </a:r>
          </a:p>
        </p:txBody>
      </p:sp>
      <p:pic>
        <p:nvPicPr>
          <p:cNvPr id="376837" name="Picture 2" descr="http://upload.wikimedia.org/wikipedia/commons/8/81/Ascorbic_acid_structur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62313" y="4038600"/>
            <a:ext cx="26193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226B604-8411-4544-A89B-3F99CFB1A8F5}" type="slidenum">
              <a:rPr lang="en-US" altLang="en-US" sz="1200">
                <a:solidFill>
                  <a:srgbClr val="898989"/>
                </a:solidFill>
              </a:rPr>
              <a:pPr>
                <a:spcBef>
                  <a:spcPct val="0"/>
                </a:spcBef>
                <a:buFontTx/>
                <a:buNone/>
              </a:pPr>
              <a:t>162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Curing Additives</a:t>
            </a:r>
            <a:endParaRPr lang="en-US" dirty="0"/>
          </a:p>
        </p:txBody>
      </p:sp>
      <p:sp>
        <p:nvSpPr>
          <p:cNvPr id="377860" name="Content Placeholder 3"/>
          <p:cNvSpPr>
            <a:spLocks noGrp="1"/>
          </p:cNvSpPr>
          <p:nvPr>
            <p:ph idx="1"/>
          </p:nvPr>
        </p:nvSpPr>
        <p:spPr/>
        <p:txBody>
          <a:bodyPr/>
          <a:lstStyle/>
          <a:p>
            <a:pPr eaLnBrk="1" hangingPunct="1"/>
            <a:r>
              <a:rPr lang="en-US" altLang="en-US" smtClean="0">
                <a:latin typeface="Arial" charset="0"/>
                <a:cs typeface="Arial" charset="0"/>
              </a:rPr>
              <a:t>Are used for preserving meats</a:t>
            </a:r>
          </a:p>
          <a:p>
            <a:pPr eaLnBrk="1" hangingPunct="1"/>
            <a:r>
              <a:rPr lang="en-US" altLang="en-US" smtClean="0">
                <a:latin typeface="Arial" charset="0"/>
                <a:cs typeface="Arial" charset="0"/>
              </a:rPr>
              <a:t>Stabilize texture and flavor</a:t>
            </a:r>
          </a:p>
          <a:p>
            <a:pPr eaLnBrk="1" hangingPunct="1"/>
            <a:r>
              <a:rPr lang="en-US" altLang="en-US" smtClean="0">
                <a:latin typeface="Arial" charset="0"/>
                <a:cs typeface="Arial" charset="0"/>
              </a:rPr>
              <a:t>Fix colors in sausages and smoked meats</a:t>
            </a:r>
          </a:p>
          <a:p>
            <a:pPr eaLnBrk="1" hangingPunct="1"/>
            <a:r>
              <a:rPr lang="en-US" altLang="en-US" smtClean="0">
                <a:latin typeface="Arial" charset="0"/>
                <a:cs typeface="Arial" charset="0"/>
              </a:rPr>
              <a:t>Are essential to manufacturing processed meats such as:</a:t>
            </a:r>
          </a:p>
          <a:p>
            <a:pPr lvl="1" eaLnBrk="1" hangingPunct="1"/>
            <a:r>
              <a:rPr lang="en-US" altLang="en-US" smtClean="0">
                <a:latin typeface="Arial" charset="0"/>
                <a:cs typeface="Arial" charset="0"/>
              </a:rPr>
              <a:t>bacon</a:t>
            </a:r>
          </a:p>
          <a:p>
            <a:pPr lvl="1" eaLnBrk="1" hangingPunct="1"/>
            <a:r>
              <a:rPr lang="en-US" altLang="en-US" smtClean="0">
                <a:latin typeface="Arial" charset="0"/>
                <a:cs typeface="Arial" charset="0"/>
              </a:rPr>
              <a:t>ham</a:t>
            </a:r>
          </a:p>
          <a:p>
            <a:pPr lvl="1" eaLnBrk="1" hangingPunct="1"/>
            <a:r>
              <a:rPr lang="en-US" altLang="en-US" smtClean="0">
                <a:latin typeface="Arial" charset="0"/>
                <a:cs typeface="Arial" charset="0"/>
              </a:rPr>
              <a:t>sausages</a:t>
            </a:r>
          </a:p>
        </p:txBody>
      </p:sp>
      <p:pic>
        <p:nvPicPr>
          <p:cNvPr id="377861" name="Picture 2" descr="http://upload.wikimedia.org/wikipedia/commons/6/67/Slanina.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86300" y="4191000"/>
            <a:ext cx="30861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E376A69-2C95-4960-B9BA-5ADCBB17DC26}" type="slidenum">
              <a:rPr lang="en-US" altLang="en-US" sz="1200">
                <a:solidFill>
                  <a:srgbClr val="898989"/>
                </a:solidFill>
              </a:rPr>
              <a:pPr>
                <a:spcBef>
                  <a:spcPct val="0"/>
                </a:spcBef>
                <a:buFontTx/>
                <a:buNone/>
              </a:pPr>
              <a:t>163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Curing Additives</a:t>
            </a:r>
            <a:endParaRPr lang="en-US" dirty="0"/>
          </a:p>
        </p:txBody>
      </p:sp>
      <p:sp>
        <p:nvSpPr>
          <p:cNvPr id="378884" name="Content Placeholder 3"/>
          <p:cNvSpPr>
            <a:spLocks noGrp="1"/>
          </p:cNvSpPr>
          <p:nvPr>
            <p:ph idx="1"/>
          </p:nvPr>
        </p:nvSpPr>
        <p:spPr/>
        <p:txBody>
          <a:bodyPr/>
          <a:lstStyle/>
          <a:p>
            <a:pPr eaLnBrk="1" hangingPunct="1"/>
            <a:r>
              <a:rPr lang="en-US" altLang="en-US" sz="3000" smtClean="0">
                <a:latin typeface="Arial" charset="0"/>
                <a:cs typeface="Arial" charset="0"/>
              </a:rPr>
              <a:t>Include sodium nitrite and potassium nitrate</a:t>
            </a:r>
          </a:p>
          <a:p>
            <a:pPr lvl="1" eaLnBrk="1" hangingPunct="1"/>
            <a:r>
              <a:rPr lang="en-US" altLang="en-US" sz="2700" smtClean="0">
                <a:latin typeface="Arial" charset="0"/>
                <a:cs typeface="Arial" charset="0"/>
              </a:rPr>
              <a:t>contribute to the characteristic flavor and texture of bacon, ham and sausage products</a:t>
            </a:r>
          </a:p>
          <a:p>
            <a:pPr lvl="1" eaLnBrk="1" hangingPunct="1"/>
            <a:r>
              <a:rPr lang="en-US" altLang="en-US" sz="2700" smtClean="0">
                <a:latin typeface="Arial" charset="0"/>
                <a:cs typeface="Arial" charset="0"/>
              </a:rPr>
              <a:t>correct and preserve meat color</a:t>
            </a:r>
          </a:p>
          <a:p>
            <a:pPr lvl="1" eaLnBrk="1" hangingPunct="1"/>
            <a:r>
              <a:rPr lang="en-US" altLang="en-US" sz="2700" smtClean="0">
                <a:latin typeface="Arial" charset="0"/>
                <a:cs typeface="Arial" charset="0"/>
              </a:rPr>
              <a:t>can be toxic at high levels and their use is highly regulated in cured products</a:t>
            </a:r>
          </a:p>
          <a:p>
            <a:pPr lvl="1" eaLnBrk="1" hangingPunct="1"/>
            <a:r>
              <a:rPr lang="en-US" altLang="en-US" sz="2700" smtClean="0">
                <a:latin typeface="Arial" charset="0"/>
                <a:cs typeface="Arial" charset="0"/>
              </a:rPr>
              <a:t>inhibit the growth of </a:t>
            </a:r>
            <a:r>
              <a:rPr lang="en-US" altLang="en-US" sz="2700" i="1" smtClean="0">
                <a:latin typeface="Arial" charset="0"/>
                <a:cs typeface="Arial" charset="0"/>
              </a:rPr>
              <a:t>Clostridium botulinum</a:t>
            </a:r>
            <a:r>
              <a:rPr lang="en-US" altLang="en-US" sz="2700" smtClean="0">
                <a:latin typeface="Arial" charset="0"/>
                <a:cs typeface="Arial" charset="0"/>
              </a:rPr>
              <a:t>, which could result in fatal food poisoning if consumed</a:t>
            </a:r>
          </a:p>
          <a:p>
            <a:pPr lvl="2" eaLnBrk="1" hangingPunct="1"/>
            <a:endParaRPr lang="en-US" altLang="en-US" smtClean="0">
              <a:latin typeface="Arial" charset="0"/>
              <a:cs typeface="Arial" charset="0"/>
            </a:endParaRPr>
          </a:p>
        </p:txBody>
      </p:sp>
      <p:sp>
        <p:nvSpPr>
          <p:cNvPr id="378885" name="TextBox 4"/>
          <p:cNvSpPr txBox="1">
            <a:spLocks noChangeArrowheads="1"/>
          </p:cNvSpPr>
          <p:nvPr/>
        </p:nvSpPr>
        <p:spPr bwMode="auto">
          <a:xfrm>
            <a:off x="1219200" y="5688013"/>
            <a:ext cx="6705600" cy="1169987"/>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300" b="1">
                <a:latin typeface="Arial" charset="0"/>
              </a:rPr>
              <a:t>Safety Second: </a:t>
            </a:r>
            <a:r>
              <a:rPr lang="en-US" altLang="en-US" sz="2300">
                <a:latin typeface="Arial" charset="0"/>
              </a:rPr>
              <a:t>The American Meat Institute petitioned FSIS to allow processors to reduce nitrate levels from 120ppm to 100ppm in bacon.</a:t>
            </a:r>
          </a:p>
        </p:txBody>
      </p:sp>
      <p:pic>
        <p:nvPicPr>
          <p:cNvPr id="37888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9200" y="5688013"/>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59BDC28-5F30-4678-A9BB-74389A6388D6}" type="slidenum">
              <a:rPr lang="en-US" altLang="en-US" sz="1200">
                <a:solidFill>
                  <a:srgbClr val="898989"/>
                </a:solidFill>
              </a:rPr>
              <a:pPr>
                <a:spcBef>
                  <a:spcPct val="0"/>
                </a:spcBef>
                <a:buFontTx/>
                <a:buNone/>
              </a:pPr>
              <a:t>164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Flavorings</a:t>
            </a:r>
            <a:endParaRPr lang="en-US" dirty="0"/>
          </a:p>
        </p:txBody>
      </p:sp>
      <p:sp>
        <p:nvSpPr>
          <p:cNvPr id="379908" name="Content Placeholder 3"/>
          <p:cNvSpPr>
            <a:spLocks noGrp="1"/>
          </p:cNvSpPr>
          <p:nvPr>
            <p:ph idx="1"/>
          </p:nvPr>
        </p:nvSpPr>
        <p:spPr/>
        <p:txBody>
          <a:bodyPr/>
          <a:lstStyle/>
          <a:p>
            <a:pPr eaLnBrk="1" hangingPunct="1"/>
            <a:r>
              <a:rPr lang="en-US" altLang="en-US" smtClean="0">
                <a:latin typeface="Arial" charset="0"/>
                <a:cs typeface="Arial" charset="0"/>
              </a:rPr>
              <a:t>Contribute to, or are responsible for, the taste of a product</a:t>
            </a:r>
          </a:p>
          <a:p>
            <a:pPr eaLnBrk="1" hangingPunct="1"/>
            <a:r>
              <a:rPr lang="en-US" altLang="en-US" smtClean="0">
                <a:latin typeface="Arial" charset="0"/>
                <a:cs typeface="Arial" charset="0"/>
              </a:rPr>
              <a:t>Are seasonings used in a food such as natural spices, essential oils, oleoresins, extracts and synthetic flavorings</a:t>
            </a:r>
          </a:p>
          <a:p>
            <a:pPr eaLnBrk="1" hangingPunct="1"/>
            <a:r>
              <a:rPr lang="en-US" altLang="en-US" smtClean="0">
                <a:latin typeface="Arial" charset="0"/>
                <a:cs typeface="Arial" charset="0"/>
              </a:rPr>
              <a:t>Are divided into two types:</a:t>
            </a:r>
          </a:p>
          <a:p>
            <a:pPr lvl="1" eaLnBrk="1" hangingPunct="1"/>
            <a:r>
              <a:rPr lang="en-US" altLang="en-US" smtClean="0">
                <a:latin typeface="Arial" charset="0"/>
                <a:cs typeface="Arial" charset="0"/>
              </a:rPr>
              <a:t>natural</a:t>
            </a:r>
          </a:p>
          <a:p>
            <a:pPr lvl="1" eaLnBrk="1" hangingPunct="1"/>
            <a:r>
              <a:rPr lang="en-US" altLang="en-US" smtClean="0">
                <a:latin typeface="Arial" charset="0"/>
                <a:cs typeface="Arial" charset="0"/>
              </a:rPr>
              <a:t>synthetic</a:t>
            </a:r>
          </a:p>
          <a:p>
            <a:pPr lvl="1" eaLnBrk="1" hangingPunct="1"/>
            <a:endParaRPr lang="en-US" altLang="en-US" smtClean="0">
              <a:latin typeface="Arial" charset="0"/>
              <a:cs typeface="Arial" charset="0"/>
            </a:endParaRPr>
          </a:p>
          <a:p>
            <a:pPr lvl="1" eaLnBrk="1" hangingPunct="1"/>
            <a:endParaRPr lang="en-US" altLang="en-US" smtClean="0">
              <a:latin typeface="Arial" charset="0"/>
              <a:cs typeface="Arial" charset="0"/>
            </a:endParaRPr>
          </a:p>
        </p:txBody>
      </p:sp>
      <p:pic>
        <p:nvPicPr>
          <p:cNvPr id="379909"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61113" y="4343400"/>
            <a:ext cx="1411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5CCC9DE-BB82-4AF8-A27A-B3F0D3B40EC2}" type="slidenum">
              <a:rPr lang="en-US" altLang="en-US" sz="1200">
                <a:solidFill>
                  <a:srgbClr val="898989"/>
                </a:solidFill>
              </a:rPr>
              <a:pPr>
                <a:spcBef>
                  <a:spcPct val="0"/>
                </a:spcBef>
                <a:buFontTx/>
                <a:buNone/>
              </a:pPr>
              <a:t>165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Natural Flavors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Are naturally </a:t>
            </a:r>
            <a:r>
              <a:rPr lang="en-US" dirty="0" err="1" smtClean="0"/>
              <a:t>occuring</a:t>
            </a:r>
            <a:r>
              <a:rPr lang="en-US" dirty="0" smtClean="0"/>
              <a:t> whole or ground spices </a:t>
            </a:r>
          </a:p>
          <a:p>
            <a:pPr eaLnBrk="1" fontAlgn="auto" hangingPunct="1">
              <a:spcAft>
                <a:spcPts val="0"/>
              </a:spcAft>
              <a:buFont typeface="Arial" panose="020B0604020202020204" pitchFamily="34" charset="0"/>
              <a:buChar char="•"/>
              <a:defRPr/>
            </a:pPr>
            <a:r>
              <a:rPr lang="en-US" dirty="0" smtClean="0"/>
              <a:t>Are listed on the label as spice or flavoring</a:t>
            </a:r>
          </a:p>
          <a:p>
            <a:pPr eaLnBrk="1" fontAlgn="auto" hangingPunct="1">
              <a:spcAft>
                <a:spcPts val="0"/>
              </a:spcAft>
              <a:buFont typeface="Arial" panose="020B0604020202020204" pitchFamily="34" charset="0"/>
              <a:buChar char="•"/>
              <a:defRPr/>
            </a:pPr>
            <a:r>
              <a:rPr lang="en-US" dirty="0" smtClean="0"/>
              <a:t>Include powdered vegetable products such as:</a:t>
            </a:r>
          </a:p>
          <a:p>
            <a:pPr lvl="1" eaLnBrk="1" fontAlgn="auto" hangingPunct="1">
              <a:spcAft>
                <a:spcPts val="0"/>
              </a:spcAft>
              <a:buFont typeface="Arial" panose="020B0604020202020204" pitchFamily="34" charset="0"/>
              <a:buChar char="–"/>
              <a:defRPr/>
            </a:pPr>
            <a:r>
              <a:rPr lang="en-US" dirty="0"/>
              <a:t>g</a:t>
            </a:r>
            <a:r>
              <a:rPr lang="en-US" dirty="0" smtClean="0"/>
              <a:t>arlic</a:t>
            </a:r>
          </a:p>
          <a:p>
            <a:pPr lvl="1" eaLnBrk="1" fontAlgn="auto" hangingPunct="1">
              <a:spcAft>
                <a:spcPts val="0"/>
              </a:spcAft>
              <a:buFont typeface="Arial" panose="020B0604020202020204" pitchFamily="34" charset="0"/>
              <a:buChar char="–"/>
              <a:defRPr/>
            </a:pPr>
            <a:r>
              <a:rPr lang="en-US" dirty="0"/>
              <a:t>c</a:t>
            </a:r>
            <a:r>
              <a:rPr lang="en-US" dirty="0" smtClean="0"/>
              <a:t>elery</a:t>
            </a:r>
          </a:p>
          <a:p>
            <a:pPr lvl="1" eaLnBrk="1" fontAlgn="auto" hangingPunct="1">
              <a:spcAft>
                <a:spcPts val="0"/>
              </a:spcAft>
              <a:buFont typeface="Arial" panose="020B0604020202020204" pitchFamily="34" charset="0"/>
              <a:buChar char="–"/>
              <a:defRPr/>
            </a:pPr>
            <a:r>
              <a:rPr lang="en-US" dirty="0"/>
              <a:t>o</a:t>
            </a:r>
            <a:r>
              <a:rPr lang="en-US" dirty="0" smtClean="0"/>
              <a:t>nion</a:t>
            </a:r>
          </a:p>
          <a:p>
            <a:pPr lvl="1" eaLnBrk="1" fontAlgn="auto" hangingPunct="1">
              <a:spcAft>
                <a:spcPts val="0"/>
              </a:spcAft>
              <a:buFont typeface="Arial" panose="020B0604020202020204" pitchFamily="34" charset="0"/>
              <a:buChar char="–"/>
              <a:defRPr/>
            </a:pPr>
            <a:r>
              <a:rPr lang="en-US" dirty="0"/>
              <a:t>p</a:t>
            </a:r>
            <a:r>
              <a:rPr lang="en-US" dirty="0" smtClean="0"/>
              <a:t>arsley</a:t>
            </a:r>
          </a:p>
        </p:txBody>
      </p:sp>
      <p:pic>
        <p:nvPicPr>
          <p:cNvPr id="380933"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0" y="3875088"/>
            <a:ext cx="3690938"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A1358A7-5547-48A7-937A-36D9BB29AB0F}" type="slidenum">
              <a:rPr lang="en-US" altLang="en-US" sz="1200">
                <a:solidFill>
                  <a:srgbClr val="898989"/>
                </a:solidFill>
              </a:rPr>
              <a:pPr>
                <a:spcBef>
                  <a:spcPct val="0"/>
                </a:spcBef>
                <a:buFontTx/>
                <a:buNone/>
              </a:pPr>
              <a:t>166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Natural Flavors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sz="3100" dirty="0" smtClean="0"/>
              <a:t>Such as salt or sodium chloride, and sucrose sugars are also food additives and must be listed on the label</a:t>
            </a:r>
          </a:p>
          <a:p>
            <a:pPr lvl="1" eaLnBrk="1" fontAlgn="auto" hangingPunct="1">
              <a:spcAft>
                <a:spcPts val="0"/>
              </a:spcAft>
              <a:buFont typeface="Arial" panose="020B0604020202020204" pitchFamily="34" charset="0"/>
              <a:buChar char="–"/>
              <a:defRPr/>
            </a:pPr>
            <a:r>
              <a:rPr lang="en-US" dirty="0"/>
              <a:t>s</a:t>
            </a:r>
            <a:r>
              <a:rPr lang="en-US" dirty="0" smtClean="0"/>
              <a:t>odium chloride is used in the manufacturing of almost all cured products and provides characteristic flavors and texture to processed meats</a:t>
            </a:r>
          </a:p>
          <a:p>
            <a:pPr lvl="1" eaLnBrk="1" fontAlgn="auto" hangingPunct="1">
              <a:spcAft>
                <a:spcPts val="0"/>
              </a:spcAft>
              <a:buFont typeface="Arial" panose="020B0604020202020204" pitchFamily="34" charset="0"/>
              <a:buChar char="–"/>
              <a:defRPr/>
            </a:pPr>
            <a:r>
              <a:rPr lang="en-US" dirty="0"/>
              <a:t>s</a:t>
            </a:r>
            <a:r>
              <a:rPr lang="en-US" dirty="0" smtClean="0"/>
              <a:t>ucrose is used to develop or enhance flavor of a processed meat product</a:t>
            </a:r>
          </a:p>
          <a:p>
            <a:pPr lvl="2" eaLnBrk="1" fontAlgn="auto" hangingPunct="1">
              <a:spcAft>
                <a:spcPts val="0"/>
              </a:spcAft>
              <a:buFont typeface="Arial" panose="020B0604020202020204" pitchFamily="34" charset="0"/>
              <a:buChar char="•"/>
              <a:defRPr/>
            </a:pPr>
            <a:r>
              <a:rPr lang="en-US" sz="2600" dirty="0" smtClean="0"/>
              <a:t>dextrose</a:t>
            </a:r>
            <a:r>
              <a:rPr lang="en-US" sz="2600" dirty="0"/>
              <a:t> </a:t>
            </a:r>
            <a:r>
              <a:rPr lang="en-US" sz="2600" dirty="0" smtClean="0"/>
              <a:t>or corn syrup</a:t>
            </a:r>
            <a:endParaRPr lang="en-US" sz="2600"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ACF53E0-3FDD-4B0F-96FE-C28349A6D753}" type="slidenum">
              <a:rPr lang="en-US" altLang="en-US" sz="1200">
                <a:solidFill>
                  <a:srgbClr val="898989"/>
                </a:solidFill>
              </a:rPr>
              <a:pPr>
                <a:spcBef>
                  <a:spcPct val="0"/>
                </a:spcBef>
                <a:buFontTx/>
                <a:buNone/>
              </a:pPr>
              <a:t>167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Synthetic Flavoring</a:t>
            </a:r>
            <a:endParaRPr lang="en-US" dirty="0"/>
          </a:p>
        </p:txBody>
      </p:sp>
      <p:sp>
        <p:nvSpPr>
          <p:cNvPr id="382980" name="Content Placeholder 3"/>
          <p:cNvSpPr>
            <a:spLocks noGrp="1"/>
          </p:cNvSpPr>
          <p:nvPr>
            <p:ph idx="1"/>
          </p:nvPr>
        </p:nvSpPr>
        <p:spPr/>
        <p:txBody>
          <a:bodyPr/>
          <a:lstStyle/>
          <a:p>
            <a:pPr eaLnBrk="1" hangingPunct="1"/>
            <a:r>
              <a:rPr lang="en-US" altLang="en-US" smtClean="0">
                <a:latin typeface="Arial" charset="0"/>
                <a:cs typeface="Arial" charset="0"/>
              </a:rPr>
              <a:t>Is any flavoring not an extract or naturally occurring flavor</a:t>
            </a:r>
          </a:p>
          <a:p>
            <a:pPr eaLnBrk="1" hangingPunct="1"/>
            <a:r>
              <a:rPr lang="en-US" altLang="en-US" smtClean="0">
                <a:latin typeface="Arial" charset="0"/>
                <a:cs typeface="Arial" charset="0"/>
              </a:rPr>
              <a:t>Must be listed on the label as artificial flavoring</a:t>
            </a:r>
          </a:p>
          <a:p>
            <a:pPr eaLnBrk="1" hangingPunct="1"/>
            <a:r>
              <a:rPr lang="en-US" altLang="en-US" smtClean="0">
                <a:latin typeface="Arial" charset="0"/>
                <a:cs typeface="Arial" charset="0"/>
              </a:rPr>
              <a:t>Examples include:</a:t>
            </a:r>
          </a:p>
          <a:p>
            <a:pPr lvl="1" eaLnBrk="1" hangingPunct="1"/>
            <a:r>
              <a:rPr lang="en-US" altLang="en-US" smtClean="0">
                <a:latin typeface="Arial" charset="0"/>
                <a:cs typeface="Arial" charset="0"/>
              </a:rPr>
              <a:t>artificial sweeteners</a:t>
            </a:r>
          </a:p>
          <a:p>
            <a:pPr lvl="1" eaLnBrk="1" hangingPunct="1"/>
            <a:r>
              <a:rPr lang="en-US" altLang="en-US" smtClean="0">
                <a:latin typeface="Arial" charset="0"/>
                <a:cs typeface="Arial" charset="0"/>
              </a:rPr>
              <a:t>some smoke flavorings</a:t>
            </a:r>
          </a:p>
          <a:p>
            <a:pPr eaLnBrk="1" hangingPunct="1"/>
            <a:endParaRPr lang="en-US" altLang="en-US" smtClean="0">
              <a:latin typeface="Arial" charset="0"/>
              <a:cs typeface="Arial" charset="0"/>
            </a:endParaRPr>
          </a:p>
        </p:txBody>
      </p:sp>
      <p:pic>
        <p:nvPicPr>
          <p:cNvPr id="382981" name="Picture 2" descr="File:Beef jerky.jpg">
            <a:hlinkClick r:id=""/>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65725" y="3429000"/>
            <a:ext cx="35972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AB23139-FF2F-4238-87CA-588D2BE92A80}" type="slidenum">
              <a:rPr lang="en-US" altLang="en-US" sz="1200">
                <a:solidFill>
                  <a:srgbClr val="898989"/>
                </a:solidFill>
              </a:rPr>
              <a:pPr>
                <a:spcBef>
                  <a:spcPct val="0"/>
                </a:spcBef>
                <a:buFontTx/>
                <a:buNone/>
              </a:pPr>
              <a:t>168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Meat Tenderizers</a:t>
            </a:r>
            <a:endParaRPr lang="en-US" dirty="0"/>
          </a:p>
        </p:txBody>
      </p:sp>
      <p:sp>
        <p:nvSpPr>
          <p:cNvPr id="384004" name="Content Placeholder 3"/>
          <p:cNvSpPr>
            <a:spLocks noGrp="1"/>
          </p:cNvSpPr>
          <p:nvPr>
            <p:ph idx="1"/>
          </p:nvPr>
        </p:nvSpPr>
        <p:spPr/>
        <p:txBody>
          <a:bodyPr/>
          <a:lstStyle/>
          <a:p>
            <a:pPr eaLnBrk="1" hangingPunct="1"/>
            <a:r>
              <a:rPr lang="en-US" altLang="en-US" smtClean="0">
                <a:latin typeface="Arial" charset="0"/>
                <a:cs typeface="Arial" charset="0"/>
              </a:rPr>
              <a:t>Are added to a meat product before cooking</a:t>
            </a:r>
          </a:p>
          <a:p>
            <a:pPr eaLnBrk="1" hangingPunct="1"/>
            <a:r>
              <a:rPr lang="en-US" altLang="en-US" smtClean="0">
                <a:latin typeface="Arial" charset="0"/>
                <a:cs typeface="Arial" charset="0"/>
              </a:rPr>
              <a:t>Must be listed on the label</a:t>
            </a:r>
          </a:p>
          <a:p>
            <a:pPr eaLnBrk="1" hangingPunct="1"/>
            <a:r>
              <a:rPr lang="en-US" altLang="en-US" smtClean="0">
                <a:latin typeface="Arial" charset="0"/>
                <a:cs typeface="Arial" charset="0"/>
              </a:rPr>
              <a:t>Include plant enzymes:</a:t>
            </a:r>
          </a:p>
          <a:p>
            <a:pPr lvl="1" eaLnBrk="1" hangingPunct="1"/>
            <a:r>
              <a:rPr lang="en-US" altLang="en-US" smtClean="0">
                <a:latin typeface="Arial" charset="0"/>
                <a:cs typeface="Arial" charset="0"/>
              </a:rPr>
              <a:t>papain</a:t>
            </a:r>
          </a:p>
          <a:p>
            <a:pPr lvl="2" eaLnBrk="1" hangingPunct="1"/>
            <a:r>
              <a:rPr lang="en-US" altLang="en-US" smtClean="0">
                <a:latin typeface="Arial" charset="0"/>
                <a:cs typeface="Arial" charset="0"/>
              </a:rPr>
              <a:t>used to tenderize natural smoked sausage casings</a:t>
            </a:r>
          </a:p>
          <a:p>
            <a:pPr lvl="1" eaLnBrk="1" hangingPunct="1"/>
            <a:r>
              <a:rPr lang="en-US" altLang="en-US" smtClean="0">
                <a:latin typeface="Arial" charset="0"/>
                <a:cs typeface="Arial" charset="0"/>
              </a:rPr>
              <a:t>bromelain</a:t>
            </a:r>
          </a:p>
          <a:p>
            <a:pPr lvl="1" eaLnBrk="1" hangingPunct="1"/>
            <a:r>
              <a:rPr lang="en-US" altLang="en-US" smtClean="0">
                <a:latin typeface="Arial" charset="0"/>
                <a:cs typeface="Arial" charset="0"/>
              </a:rPr>
              <a:t>ficin</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A181DA3-FDF1-47B6-A94B-07D4B1A08749}" type="slidenum">
              <a:rPr lang="en-US" altLang="en-US" sz="1200">
                <a:solidFill>
                  <a:srgbClr val="898989"/>
                </a:solidFill>
              </a:rPr>
              <a:pPr>
                <a:spcBef>
                  <a:spcPct val="0"/>
                </a:spcBef>
                <a:buFontTx/>
                <a:buNone/>
              </a:pPr>
              <a:t>169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Potassium Sorbate</a:t>
            </a:r>
            <a:endParaRPr lang="en-US" dirty="0"/>
          </a:p>
        </p:txBody>
      </p:sp>
      <p:sp>
        <p:nvSpPr>
          <p:cNvPr id="385028" name="Content Placeholder 3"/>
          <p:cNvSpPr>
            <a:spLocks noGrp="1"/>
          </p:cNvSpPr>
          <p:nvPr>
            <p:ph idx="1"/>
          </p:nvPr>
        </p:nvSpPr>
        <p:spPr/>
        <p:txBody>
          <a:bodyPr/>
          <a:lstStyle/>
          <a:p>
            <a:pPr eaLnBrk="1" hangingPunct="1"/>
            <a:r>
              <a:rPr lang="en-US" altLang="en-US" smtClean="0">
                <a:latin typeface="Arial" charset="0"/>
                <a:cs typeface="Arial" charset="0"/>
              </a:rPr>
              <a:t>Is used to retard mold growth on the outside of dried sausages</a:t>
            </a:r>
          </a:p>
          <a:p>
            <a:pPr lvl="1" eaLnBrk="1" hangingPunct="1"/>
            <a:r>
              <a:rPr lang="en-US" altLang="en-US" smtClean="0">
                <a:latin typeface="Arial" charset="0"/>
                <a:cs typeface="Arial" charset="0"/>
              </a:rPr>
              <a:t>pepperoni</a:t>
            </a:r>
          </a:p>
          <a:p>
            <a:pPr lvl="1" eaLnBrk="1" hangingPunct="1"/>
            <a:r>
              <a:rPr lang="en-US" altLang="en-US" smtClean="0">
                <a:latin typeface="Arial" charset="0"/>
                <a:cs typeface="Arial" charset="0"/>
              </a:rPr>
              <a:t>salami</a:t>
            </a:r>
          </a:p>
        </p:txBody>
      </p:sp>
      <p:pic>
        <p:nvPicPr>
          <p:cNvPr id="385029" name="Picture 2" descr="http://upload.wikimedia.org/wikipedia/en/b/b3/Sausage_S_Franc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314325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3600" dirty="0" smtClean="0"/>
              <a:t>Uniform Retail Meat Identity Standards</a:t>
            </a:r>
            <a:endParaRPr lang="en-US" sz="3600" dirty="0"/>
          </a:p>
        </p:txBody>
      </p:sp>
      <p:sp>
        <p:nvSpPr>
          <p:cNvPr id="55299" name="Content Placeholder 2"/>
          <p:cNvSpPr>
            <a:spLocks noGrp="1"/>
          </p:cNvSpPr>
          <p:nvPr>
            <p:ph idx="1"/>
          </p:nvPr>
        </p:nvSpPr>
        <p:spPr/>
        <p:txBody>
          <a:bodyPr/>
          <a:lstStyle/>
          <a:p>
            <a:pPr eaLnBrk="1" hangingPunct="1"/>
            <a:r>
              <a:rPr lang="en-US" altLang="en-US" smtClean="0">
                <a:latin typeface="Arial" charset="0"/>
                <a:cs typeface="Arial" charset="0"/>
              </a:rPr>
              <a:t>Was implemented by the meats industry in 1973</a:t>
            </a:r>
          </a:p>
          <a:p>
            <a:pPr eaLnBrk="1" hangingPunct="1"/>
            <a:r>
              <a:rPr lang="en-US" altLang="en-US" smtClean="0">
                <a:latin typeface="Arial" charset="0"/>
                <a:cs typeface="Arial" charset="0"/>
              </a:rPr>
              <a:t>Established a single, specific name for each basic retail cut</a:t>
            </a:r>
          </a:p>
          <a:p>
            <a:pPr eaLnBrk="1" hangingPunct="1"/>
            <a:r>
              <a:rPr lang="en-US" altLang="en-US" smtClean="0">
                <a:latin typeface="Arial" charset="0"/>
                <a:cs typeface="Arial" charset="0"/>
              </a:rPr>
              <a:t>Increased the amount of information found on the label of a meat package</a:t>
            </a:r>
          </a:p>
          <a:p>
            <a:pPr eaLnBrk="1" hangingPunct="1"/>
            <a:r>
              <a:rPr lang="en-US" altLang="en-US" smtClean="0">
                <a:latin typeface="Arial" charset="0"/>
                <a:cs typeface="Arial" charset="0"/>
              </a:rPr>
              <a:t>Is a voluntary program</a:t>
            </a:r>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A32DC91-9141-4D85-A9AF-8DBCEF502B47}" type="slidenum">
              <a:rPr lang="en-US" altLang="en-US" sz="1200">
                <a:solidFill>
                  <a:srgbClr val="898989"/>
                </a:solidFill>
              </a:rPr>
              <a:pPr>
                <a:spcBef>
                  <a:spcPct val="0"/>
                </a:spcBef>
                <a:buFontTx/>
                <a:buNone/>
              </a:pPr>
              <a:t>17</a:t>
            </a:fld>
            <a:endParaRPr lang="en-US" altLang="en-US" sz="1200">
              <a:solidFill>
                <a:srgbClr val="898989"/>
              </a:solidFill>
            </a:endParaRPr>
          </a:p>
        </p:txBody>
      </p:sp>
      <p:pic>
        <p:nvPicPr>
          <p:cNvPr id="55301"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1863" y="5416550"/>
            <a:ext cx="47402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E69E9DF-3BCF-4B9A-9C90-EC1B9EBF0489}" type="slidenum">
              <a:rPr lang="en-US" altLang="en-US" sz="1200">
                <a:solidFill>
                  <a:srgbClr val="898989"/>
                </a:solidFill>
              </a:rPr>
              <a:pPr>
                <a:spcBef>
                  <a:spcPct val="0"/>
                </a:spcBef>
                <a:buFontTx/>
                <a:buNone/>
              </a:pPr>
              <a:t>170</a:t>
            </a:fld>
            <a:endParaRPr lang="en-US" altLang="en-US" sz="1200">
              <a:solidFill>
                <a:srgbClr val="898989"/>
              </a:solidFill>
            </a:endParaRPr>
          </a:p>
        </p:txBody>
      </p:sp>
      <p:sp>
        <p:nvSpPr>
          <p:cNvPr id="3" name="Title 2"/>
          <p:cNvSpPr>
            <a:spLocks noGrp="1"/>
          </p:cNvSpPr>
          <p:nvPr>
            <p:ph type="title"/>
          </p:nvPr>
        </p:nvSpPr>
        <p:spPr>
          <a:xfrm>
            <a:off x="457200" y="304800"/>
            <a:ext cx="8229600" cy="1143000"/>
          </a:xfrm>
          <a:extLst/>
        </p:spPr>
        <p:txBody>
          <a:bodyPr rtlCol="0">
            <a:normAutofit/>
          </a:bodyPr>
          <a:lstStyle/>
          <a:p>
            <a:pPr eaLnBrk="1" fontAlgn="auto" hangingPunct="1">
              <a:spcAft>
                <a:spcPts val="0"/>
              </a:spcAft>
              <a:defRPr/>
            </a:pPr>
            <a:r>
              <a:rPr lang="en-US" dirty="0" smtClean="0"/>
              <a:t>Starter Cultures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Are bacteria used for fermentation to create flavor and impart certain properties in processed meats</a:t>
            </a:r>
          </a:p>
          <a:p>
            <a:pPr lvl="1" eaLnBrk="1" fontAlgn="auto" hangingPunct="1">
              <a:spcAft>
                <a:spcPts val="0"/>
              </a:spcAft>
              <a:buFont typeface="Arial" panose="020B0604020202020204" pitchFamily="34" charset="0"/>
              <a:buChar char="–"/>
              <a:defRPr/>
            </a:pPr>
            <a:r>
              <a:rPr lang="en-US" dirty="0"/>
              <a:t>t</a:t>
            </a:r>
            <a:r>
              <a:rPr lang="en-US" dirty="0" smtClean="0"/>
              <a:t>angy flavor</a:t>
            </a:r>
          </a:p>
          <a:p>
            <a:pPr lvl="1" eaLnBrk="1" fontAlgn="auto" hangingPunct="1">
              <a:spcAft>
                <a:spcPts val="0"/>
              </a:spcAft>
              <a:buFont typeface="Arial" panose="020B0604020202020204" pitchFamily="34" charset="0"/>
              <a:buChar char="–"/>
              <a:defRPr/>
            </a:pPr>
            <a:r>
              <a:rPr lang="en-US" dirty="0"/>
              <a:t>r</a:t>
            </a:r>
            <a:r>
              <a:rPr lang="en-US" dirty="0" smtClean="0"/>
              <a:t>educe pH, thus reducing the rate of harmful bacterial growth</a:t>
            </a:r>
          </a:p>
          <a:p>
            <a:pPr eaLnBrk="1" fontAlgn="auto" hangingPunct="1">
              <a:spcAft>
                <a:spcPts val="0"/>
              </a:spcAft>
              <a:buFont typeface="Arial" panose="020B0604020202020204" pitchFamily="34" charset="0"/>
              <a:buChar char="•"/>
              <a:defRPr/>
            </a:pPr>
            <a:r>
              <a:rPr lang="en-US" dirty="0" smtClean="0"/>
              <a:t>Do not contain harmful bacteria</a:t>
            </a:r>
            <a:endParaRPr lang="en-US" dirty="0"/>
          </a:p>
          <a:p>
            <a:pPr eaLnBrk="1" fontAlgn="auto" hangingPunct="1">
              <a:spcAft>
                <a:spcPts val="0"/>
              </a:spcAft>
              <a:buFont typeface="Arial" panose="020B0604020202020204" pitchFamily="34" charset="0"/>
              <a:buChar char="•"/>
              <a:defRPr/>
            </a:pPr>
            <a:r>
              <a:rPr lang="en-US" dirty="0" smtClean="0"/>
              <a:t>Stop growing after a certain pH or temperature is reached during processing</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EFA0CA3-05AA-4774-BE34-D08F6D519ABB}" type="slidenum">
              <a:rPr lang="en-US" altLang="en-US" sz="1200">
                <a:solidFill>
                  <a:srgbClr val="898989"/>
                </a:solidFill>
              </a:rPr>
              <a:pPr>
                <a:spcBef>
                  <a:spcPct val="0"/>
                </a:spcBef>
                <a:buFontTx/>
                <a:buNone/>
              </a:pPr>
              <a:t>171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Other Processed Meat Additives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Include:</a:t>
            </a:r>
          </a:p>
          <a:p>
            <a:pPr lvl="1" eaLnBrk="1" fontAlgn="auto" hangingPunct="1">
              <a:spcAft>
                <a:spcPts val="0"/>
              </a:spcAft>
              <a:buFont typeface="Arial" panose="020B0604020202020204" pitchFamily="34" charset="0"/>
              <a:buChar char="–"/>
              <a:defRPr/>
            </a:pPr>
            <a:r>
              <a:rPr lang="en-US" dirty="0"/>
              <a:t>i</a:t>
            </a:r>
            <a:r>
              <a:rPr lang="en-US" dirty="0" smtClean="0"/>
              <a:t>solated soy proteins</a:t>
            </a:r>
          </a:p>
          <a:p>
            <a:pPr lvl="2" eaLnBrk="1" fontAlgn="auto" hangingPunct="1">
              <a:spcAft>
                <a:spcPts val="0"/>
              </a:spcAft>
              <a:buFont typeface="Arial" panose="020B0604020202020204" pitchFamily="34" charset="0"/>
              <a:buChar char="•"/>
              <a:defRPr/>
            </a:pPr>
            <a:r>
              <a:rPr lang="en-US" dirty="0"/>
              <a:t>e</a:t>
            </a:r>
            <a:r>
              <a:rPr lang="en-US" dirty="0" smtClean="0"/>
              <a:t>xtracted proteins from soybeans; aid in binding lean and fat for improved product texture</a:t>
            </a:r>
          </a:p>
          <a:p>
            <a:pPr lvl="1" eaLnBrk="1" fontAlgn="auto" hangingPunct="1">
              <a:spcAft>
                <a:spcPts val="0"/>
              </a:spcAft>
              <a:buFont typeface="Arial" panose="020B0604020202020204" pitchFamily="34" charset="0"/>
              <a:buChar char="–"/>
              <a:defRPr/>
            </a:pPr>
            <a:r>
              <a:rPr lang="en-US" dirty="0"/>
              <a:t>l</a:t>
            </a:r>
            <a:r>
              <a:rPr lang="en-US" dirty="0" smtClean="0"/>
              <a:t>ecithin</a:t>
            </a:r>
          </a:p>
          <a:p>
            <a:pPr lvl="2" eaLnBrk="1" fontAlgn="auto" hangingPunct="1">
              <a:spcAft>
                <a:spcPts val="0"/>
              </a:spcAft>
              <a:buFont typeface="Arial" panose="020B0604020202020204" pitchFamily="34" charset="0"/>
              <a:buChar char="•"/>
              <a:defRPr/>
            </a:pPr>
            <a:r>
              <a:rPr lang="en-US" dirty="0"/>
              <a:t>f</a:t>
            </a:r>
            <a:r>
              <a:rPr lang="en-US" dirty="0" smtClean="0"/>
              <a:t>ound naturally in soybeans, corn and eggs; aids in maintaining an emulsion in mixes</a:t>
            </a:r>
          </a:p>
          <a:p>
            <a:pPr lvl="1" eaLnBrk="1" fontAlgn="auto" hangingPunct="1">
              <a:spcAft>
                <a:spcPts val="0"/>
              </a:spcAft>
              <a:buFont typeface="Arial" panose="020B0604020202020204" pitchFamily="34" charset="0"/>
              <a:buChar char="–"/>
              <a:defRPr/>
            </a:pPr>
            <a:r>
              <a:rPr lang="en-US" dirty="0"/>
              <a:t>m</a:t>
            </a:r>
            <a:r>
              <a:rPr lang="en-US" dirty="0" smtClean="0"/>
              <a:t>ono and di-glycerides</a:t>
            </a:r>
          </a:p>
          <a:p>
            <a:pPr lvl="2" eaLnBrk="1" fontAlgn="auto" hangingPunct="1">
              <a:spcAft>
                <a:spcPts val="0"/>
              </a:spcAft>
              <a:buFont typeface="Arial" panose="020B0604020202020204" pitchFamily="34" charset="0"/>
              <a:buChar char="•"/>
              <a:defRPr/>
            </a:pPr>
            <a:r>
              <a:rPr lang="en-US" dirty="0"/>
              <a:t>d</a:t>
            </a:r>
            <a:r>
              <a:rPr lang="en-US" dirty="0" smtClean="0"/>
              <a:t>erived from fats; serve to keep ingredients and seasonings evenly distributed throughout a mix</a:t>
            </a:r>
          </a:p>
          <a:p>
            <a:pPr lvl="2"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CA87A7E-1AA1-46B0-A841-619185F835E7}" type="slidenum">
              <a:rPr lang="en-US" altLang="en-US" sz="1200">
                <a:solidFill>
                  <a:srgbClr val="898989"/>
                </a:solidFill>
              </a:rPr>
              <a:pPr>
                <a:spcBef>
                  <a:spcPct val="0"/>
                </a:spcBef>
                <a:buFontTx/>
                <a:buNone/>
              </a:pPr>
              <a:t>172</a:t>
            </a:fld>
            <a:endParaRPr lang="en-US" altLang="en-US" sz="1200">
              <a:solidFill>
                <a:srgbClr val="898989"/>
              </a:solidFill>
            </a:endParaRPr>
          </a:p>
        </p:txBody>
      </p:sp>
      <p:sp>
        <p:nvSpPr>
          <p:cNvPr id="3" name="Title 2"/>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Other Processed Meats Additives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Cont.</a:t>
            </a:r>
          </a:p>
          <a:p>
            <a:pPr lvl="1" eaLnBrk="1" fontAlgn="auto" hangingPunct="1">
              <a:spcAft>
                <a:spcPts val="0"/>
              </a:spcAft>
              <a:buFont typeface="Arial" panose="020B0604020202020204" pitchFamily="34" charset="0"/>
              <a:buChar char="–"/>
              <a:defRPr/>
            </a:pPr>
            <a:r>
              <a:rPr lang="en-US" dirty="0" smtClean="0"/>
              <a:t>Phosphates</a:t>
            </a:r>
          </a:p>
          <a:p>
            <a:pPr lvl="2" eaLnBrk="1" fontAlgn="auto" hangingPunct="1">
              <a:spcAft>
                <a:spcPts val="0"/>
              </a:spcAft>
              <a:buFont typeface="Arial" panose="020B0604020202020204" pitchFamily="34" charset="0"/>
              <a:buChar char="•"/>
              <a:defRPr/>
            </a:pPr>
            <a:r>
              <a:rPr lang="en-US" dirty="0"/>
              <a:t>increase water holding capacity in bacon and ham to reduce free juices during processing, resulting in a juicier final product; commonly sodium </a:t>
            </a:r>
            <a:r>
              <a:rPr lang="en-US" dirty="0" smtClean="0"/>
              <a:t>phosphate (Na</a:t>
            </a:r>
            <a:r>
              <a:rPr lang="en-US" baseline="-25000" dirty="0" smtClean="0"/>
              <a:t>3</a:t>
            </a:r>
            <a:r>
              <a:rPr lang="en-US" dirty="0" smtClean="0"/>
              <a:t>PO</a:t>
            </a:r>
            <a:r>
              <a:rPr lang="en-US" baseline="-25000" dirty="0" smtClean="0"/>
              <a:t>4</a:t>
            </a:r>
            <a:r>
              <a:rPr lang="en-US" dirty="0" smtClean="0"/>
              <a:t>)</a:t>
            </a:r>
          </a:p>
          <a:p>
            <a:pPr lvl="1" eaLnBrk="1" fontAlgn="auto" hangingPunct="1">
              <a:spcAft>
                <a:spcPts val="0"/>
              </a:spcAft>
              <a:buFont typeface="Arial" panose="020B0604020202020204" pitchFamily="34" charset="0"/>
              <a:buChar char="–"/>
              <a:defRPr/>
            </a:pPr>
            <a:r>
              <a:rPr lang="en-US" dirty="0" smtClean="0"/>
              <a:t>Water (H</a:t>
            </a:r>
            <a:r>
              <a:rPr lang="en-US" baseline="-25000" dirty="0" smtClean="0"/>
              <a:t>2</a:t>
            </a:r>
            <a:r>
              <a:rPr lang="en-US" dirty="0" smtClean="0"/>
              <a:t>O)</a:t>
            </a:r>
            <a:endParaRPr lang="en-US" dirty="0"/>
          </a:p>
          <a:p>
            <a:pPr lvl="2" eaLnBrk="1" fontAlgn="auto" hangingPunct="1">
              <a:spcAft>
                <a:spcPts val="0"/>
              </a:spcAft>
              <a:buFont typeface="Arial" panose="020B0604020202020204" pitchFamily="34" charset="0"/>
              <a:buChar char="•"/>
              <a:defRPr/>
            </a:pPr>
            <a:r>
              <a:rPr lang="en-US" dirty="0" smtClean="0"/>
              <a:t>Used to dissolve curing ingredients, facilitate mixing and give products a characteristic texture and appearance; cannot exceed 10 percent of product by weight</a:t>
            </a:r>
          </a:p>
          <a:p>
            <a:pPr lvl="2" eaLnBrk="1" fontAlgn="auto" hangingPunct="1">
              <a:spcAft>
                <a:spcPts val="0"/>
              </a:spcAft>
              <a:buFont typeface="Arial" panose="020B0604020202020204" pitchFamily="34" charset="0"/>
              <a:buChar char="•"/>
              <a:defRPr/>
            </a:pPr>
            <a:endParaRPr lang="en-US" dirty="0"/>
          </a:p>
        </p:txBody>
      </p:sp>
      <p:pic>
        <p:nvPicPr>
          <p:cNvPr id="388101" name="Picture 4">
            <a:hlinkClick r:id="rId2" action="ppaction://hlinksldjump"/>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4800" y="5562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B8D2172-BFE5-4652-9741-93270296B1FD}" type="slidenum">
              <a:rPr lang="en-US" altLang="en-US" sz="1200">
                <a:solidFill>
                  <a:srgbClr val="898989"/>
                </a:solidFill>
              </a:rPr>
              <a:pPr>
                <a:spcBef>
                  <a:spcPct val="0"/>
                </a:spcBef>
                <a:buFontTx/>
                <a:buNone/>
              </a:pPr>
              <a:t>173</a:t>
            </a:fld>
            <a:endParaRPr lang="en-US" altLang="en-US" sz="1200">
              <a:solidFill>
                <a:srgbClr val="898989"/>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175605A-EA22-49BB-B8B7-DD14143CC268}" type="slidenum">
              <a:rPr lang="en-US" altLang="en-US" sz="1200">
                <a:solidFill>
                  <a:srgbClr val="898989"/>
                </a:solidFill>
              </a:rPr>
              <a:pPr>
                <a:spcBef>
                  <a:spcPct val="0"/>
                </a:spcBef>
                <a:buFontTx/>
                <a:buNone/>
              </a:pPr>
              <a:t>174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Food Safety</a:t>
            </a:r>
            <a:endParaRPr lang="en-US" dirty="0"/>
          </a:p>
        </p:txBody>
      </p:sp>
      <p:sp>
        <p:nvSpPr>
          <p:cNvPr id="394244" name="Content Placeholder 3"/>
          <p:cNvSpPr>
            <a:spLocks noGrp="1"/>
          </p:cNvSpPr>
          <p:nvPr>
            <p:ph idx="1"/>
          </p:nvPr>
        </p:nvSpPr>
        <p:spPr/>
        <p:txBody>
          <a:bodyPr/>
          <a:lstStyle/>
          <a:p>
            <a:pPr eaLnBrk="1" hangingPunct="1"/>
            <a:r>
              <a:rPr lang="en-US" altLang="en-US" smtClean="0">
                <a:latin typeface="Arial" charset="0"/>
                <a:cs typeface="Arial" charset="0"/>
              </a:rPr>
              <a:t>Is the responsibility of producers, processors and the consumer</a:t>
            </a:r>
          </a:p>
          <a:p>
            <a:pPr eaLnBrk="1" hangingPunct="1"/>
            <a:r>
              <a:rPr lang="en-US" altLang="en-US" smtClean="0">
                <a:latin typeface="Arial" charset="0"/>
                <a:cs typeface="Arial" charset="0"/>
              </a:rPr>
              <a:t>Can be managed to reduce the incidence of foodborne illness and infection</a:t>
            </a:r>
          </a:p>
        </p:txBody>
      </p:sp>
      <p:pic>
        <p:nvPicPr>
          <p:cNvPr id="394245" name="Picture 4" descr="http://www.sxc.hu/pic/l/j/ji/jimrubio/655122_8272710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09813" y="3733800"/>
            <a:ext cx="4524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ED9B6CE-49EA-46F3-8B79-1DE406950981}" type="slidenum">
              <a:rPr lang="en-US" altLang="en-US" sz="1200">
                <a:solidFill>
                  <a:srgbClr val="898989"/>
                </a:solidFill>
              </a:rPr>
              <a:pPr>
                <a:spcBef>
                  <a:spcPct val="0"/>
                </a:spcBef>
                <a:buFontTx/>
                <a:buNone/>
              </a:pPr>
              <a:t>175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HACCP</a:t>
            </a:r>
            <a:endParaRPr lang="en-US" dirty="0"/>
          </a:p>
        </p:txBody>
      </p:sp>
      <p:sp>
        <p:nvSpPr>
          <p:cNvPr id="4" name="Content Placeholder 3"/>
          <p:cNvSpPr>
            <a:spLocks noGrp="1"/>
          </p:cNvSpPr>
          <p:nvPr>
            <p:ph idx="1"/>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sz="3300" dirty="0" smtClean="0"/>
              <a:t>Stands for Hazard Analysis Critical Control Points</a:t>
            </a:r>
          </a:p>
          <a:p>
            <a:pPr eaLnBrk="1" fontAlgn="auto" hangingPunct="1">
              <a:spcAft>
                <a:spcPts val="0"/>
              </a:spcAft>
              <a:buFont typeface="Arial" panose="020B0604020202020204" pitchFamily="34" charset="0"/>
              <a:buChar char="•"/>
              <a:defRPr/>
            </a:pPr>
            <a:r>
              <a:rPr lang="en-US" sz="3300" dirty="0" smtClean="0"/>
              <a:t>Is a program adopted by most commercial food processors to control hazards in food processing</a:t>
            </a:r>
          </a:p>
          <a:p>
            <a:pPr eaLnBrk="1" fontAlgn="auto" hangingPunct="1">
              <a:spcAft>
                <a:spcPts val="0"/>
              </a:spcAft>
              <a:buFont typeface="Arial" panose="020B0604020202020204" pitchFamily="34" charset="0"/>
              <a:buChar char="•"/>
              <a:defRPr/>
            </a:pPr>
            <a:r>
              <a:rPr lang="en-US" sz="3300" dirty="0" smtClean="0"/>
              <a:t>Identifies critical points where contamination occurs in a product and presents solutions</a:t>
            </a:r>
          </a:p>
          <a:p>
            <a:pPr lvl="1" eaLnBrk="1" fontAlgn="auto" hangingPunct="1">
              <a:spcAft>
                <a:spcPts val="0"/>
              </a:spcAft>
              <a:buFont typeface="Arial" panose="020B0604020202020204" pitchFamily="34" charset="0"/>
              <a:buChar char="–"/>
              <a:defRPr/>
            </a:pPr>
            <a:r>
              <a:rPr lang="en-US" sz="3100" dirty="0" smtClean="0"/>
              <a:t>example:</a:t>
            </a:r>
          </a:p>
          <a:p>
            <a:pPr marL="457200" lvl="1" indent="0" eaLnBrk="1" fontAlgn="auto" hangingPunct="1">
              <a:spcAft>
                <a:spcPts val="0"/>
              </a:spcAft>
              <a:buFont typeface="Arial" panose="020B0604020202020204" pitchFamily="34" charset="0"/>
              <a:buNone/>
              <a:defRPr/>
            </a:pPr>
            <a:r>
              <a:rPr lang="en-US" sz="3100" dirty="0" smtClean="0"/>
              <a:t>		Problem: shipping dock can allow for 			entry of rodents</a:t>
            </a:r>
            <a:br>
              <a:rPr lang="en-US" sz="3100" dirty="0" smtClean="0"/>
            </a:br>
            <a:r>
              <a:rPr lang="en-US" sz="3100" dirty="0" smtClean="0"/>
              <a:t>		Solution: install closed container rodent 		traps and seal door properly</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AE3427E-01EB-4A1E-91E3-549620F85BA4}" type="slidenum">
              <a:rPr lang="en-US" altLang="en-US" sz="1200">
                <a:solidFill>
                  <a:srgbClr val="898989"/>
                </a:solidFill>
              </a:rPr>
              <a:pPr>
                <a:spcBef>
                  <a:spcPct val="0"/>
                </a:spcBef>
                <a:buFontTx/>
                <a:buNone/>
              </a:pPr>
              <a:t>176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HACCP</a:t>
            </a:r>
            <a:endParaRPr lang="en-US" dirty="0"/>
          </a:p>
        </p:txBody>
      </p:sp>
      <p:sp>
        <p:nvSpPr>
          <p:cNvPr id="4" name="Content Placeholder 3"/>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sz="3500" dirty="0" smtClean="0"/>
              <a:t>Is composed of seven principles:</a:t>
            </a:r>
          </a:p>
          <a:p>
            <a:pPr lvl="1" eaLnBrk="1" fontAlgn="auto" hangingPunct="1">
              <a:spcAft>
                <a:spcPts val="0"/>
              </a:spcAft>
              <a:buFont typeface="Arial" panose="020B0604020202020204" pitchFamily="34" charset="0"/>
              <a:buChar char="–"/>
              <a:defRPr/>
            </a:pPr>
            <a:r>
              <a:rPr lang="en-US" sz="3000" dirty="0"/>
              <a:t>conduct a hazard analysis</a:t>
            </a:r>
          </a:p>
          <a:p>
            <a:pPr lvl="1" eaLnBrk="1" fontAlgn="auto" hangingPunct="1">
              <a:spcAft>
                <a:spcPts val="0"/>
              </a:spcAft>
              <a:buFont typeface="Arial" panose="020B0604020202020204" pitchFamily="34" charset="0"/>
              <a:buChar char="–"/>
              <a:defRPr/>
            </a:pPr>
            <a:r>
              <a:rPr lang="en-US" sz="3000" dirty="0"/>
              <a:t>identify critical control </a:t>
            </a:r>
            <a:r>
              <a:rPr lang="en-US" sz="3000" dirty="0" smtClean="0"/>
              <a:t>points (CCPs)</a:t>
            </a:r>
            <a:endParaRPr lang="en-US" sz="3000" dirty="0"/>
          </a:p>
          <a:p>
            <a:pPr lvl="1" eaLnBrk="1" fontAlgn="auto" hangingPunct="1">
              <a:spcAft>
                <a:spcPts val="0"/>
              </a:spcAft>
              <a:buFont typeface="Arial" panose="020B0604020202020204" pitchFamily="34" charset="0"/>
              <a:buChar char="–"/>
              <a:defRPr/>
            </a:pPr>
            <a:r>
              <a:rPr lang="en-US" sz="3000" dirty="0"/>
              <a:t>establish critical limits for each critical control point</a:t>
            </a:r>
          </a:p>
          <a:p>
            <a:pPr lvl="1" eaLnBrk="1" fontAlgn="auto" hangingPunct="1">
              <a:spcAft>
                <a:spcPts val="0"/>
              </a:spcAft>
              <a:buFont typeface="Arial" panose="020B0604020202020204" pitchFamily="34" charset="0"/>
              <a:buChar char="–"/>
              <a:defRPr/>
            </a:pPr>
            <a:r>
              <a:rPr lang="en-US" sz="3000" dirty="0"/>
              <a:t>establish critical control point monitoring requirements</a:t>
            </a:r>
          </a:p>
          <a:p>
            <a:pPr lvl="1" eaLnBrk="1" fontAlgn="auto" hangingPunct="1">
              <a:spcAft>
                <a:spcPts val="0"/>
              </a:spcAft>
              <a:buFont typeface="Arial" panose="020B0604020202020204" pitchFamily="34" charset="0"/>
              <a:buChar char="–"/>
              <a:defRPr/>
            </a:pPr>
            <a:r>
              <a:rPr lang="en-US" sz="3000" dirty="0"/>
              <a:t>establish corrective actions</a:t>
            </a:r>
          </a:p>
          <a:p>
            <a:pPr lvl="1" eaLnBrk="1" fontAlgn="auto" hangingPunct="1">
              <a:spcAft>
                <a:spcPts val="0"/>
              </a:spcAft>
              <a:buFont typeface="Arial" panose="020B0604020202020204" pitchFamily="34" charset="0"/>
              <a:buChar char="–"/>
              <a:defRPr/>
            </a:pPr>
            <a:r>
              <a:rPr lang="en-US" sz="3000" dirty="0"/>
              <a:t>establish record keeping procedures</a:t>
            </a:r>
          </a:p>
          <a:p>
            <a:pPr lvl="1" eaLnBrk="1" fontAlgn="auto" hangingPunct="1">
              <a:spcAft>
                <a:spcPts val="0"/>
              </a:spcAft>
              <a:buFont typeface="Arial" panose="020B0604020202020204" pitchFamily="34" charset="0"/>
              <a:buChar char="–"/>
              <a:defRPr/>
            </a:pPr>
            <a:r>
              <a:rPr lang="en-US" sz="3000" dirty="0"/>
              <a:t>establish procedures for verifying the HACCP system is working as intended</a:t>
            </a:r>
          </a:p>
          <a:p>
            <a:pPr lvl="1"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931FE31-80BC-4CE3-8C14-3541EDD33EB5}" type="slidenum">
              <a:rPr lang="en-US" altLang="en-US" sz="1200">
                <a:solidFill>
                  <a:srgbClr val="898989"/>
                </a:solidFill>
              </a:rPr>
              <a:pPr>
                <a:spcBef>
                  <a:spcPct val="0"/>
                </a:spcBef>
                <a:buFontTx/>
                <a:buNone/>
              </a:pPr>
              <a:t>177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sz="3600" dirty="0" smtClean="0"/>
              <a:t>Ways to Minimize Foodborne Bacteria</a:t>
            </a:r>
            <a:endParaRPr lang="en-US" sz="3600" dirty="0"/>
          </a:p>
        </p:txBody>
      </p:sp>
      <p:sp>
        <p:nvSpPr>
          <p:cNvPr id="398340" name="Content Placeholder 3"/>
          <p:cNvSpPr>
            <a:spLocks noGrp="1"/>
          </p:cNvSpPr>
          <p:nvPr>
            <p:ph idx="1"/>
          </p:nvPr>
        </p:nvSpPr>
        <p:spPr/>
        <p:txBody>
          <a:bodyPr/>
          <a:lstStyle/>
          <a:p>
            <a:pPr eaLnBrk="1" hangingPunct="1"/>
            <a:r>
              <a:rPr lang="en-US" altLang="en-US" smtClean="0">
                <a:latin typeface="Arial" charset="0"/>
                <a:cs typeface="Arial" charset="0"/>
              </a:rPr>
              <a:t>Include:</a:t>
            </a:r>
          </a:p>
          <a:p>
            <a:pPr lvl="1" eaLnBrk="1" hangingPunct="1"/>
            <a:r>
              <a:rPr lang="en-US" altLang="en-US" smtClean="0">
                <a:latin typeface="Arial" charset="0"/>
                <a:cs typeface="Arial" charset="0"/>
              </a:rPr>
              <a:t>cooking</a:t>
            </a:r>
          </a:p>
          <a:p>
            <a:pPr lvl="1" eaLnBrk="1" hangingPunct="1"/>
            <a:r>
              <a:rPr lang="en-US" altLang="en-US" smtClean="0">
                <a:latin typeface="Arial" charset="0"/>
                <a:cs typeface="Arial" charset="0"/>
              </a:rPr>
              <a:t>pasteurization</a:t>
            </a:r>
          </a:p>
          <a:p>
            <a:pPr lvl="1" eaLnBrk="1" hangingPunct="1"/>
            <a:r>
              <a:rPr lang="en-US" altLang="en-US" smtClean="0">
                <a:latin typeface="Arial" charset="0"/>
                <a:cs typeface="Arial" charset="0"/>
              </a:rPr>
              <a:t>canning</a:t>
            </a:r>
          </a:p>
          <a:p>
            <a:pPr lvl="1" eaLnBrk="1" hangingPunct="1"/>
            <a:r>
              <a:rPr lang="en-US" altLang="en-US" smtClean="0">
                <a:latin typeface="Arial" charset="0"/>
                <a:cs typeface="Arial" charset="0"/>
              </a:rPr>
              <a:t>freezing</a:t>
            </a:r>
          </a:p>
          <a:p>
            <a:pPr lvl="1" eaLnBrk="1" hangingPunct="1"/>
            <a:r>
              <a:rPr lang="en-US" altLang="en-US" smtClean="0">
                <a:latin typeface="Arial" charset="0"/>
                <a:cs typeface="Arial" charset="0"/>
              </a:rPr>
              <a:t>irradiation</a:t>
            </a:r>
          </a:p>
        </p:txBody>
      </p:sp>
      <p:sp>
        <p:nvSpPr>
          <p:cNvPr id="398341" name="TextBox 4"/>
          <p:cNvSpPr txBox="1">
            <a:spLocks noChangeArrowheads="1"/>
          </p:cNvSpPr>
          <p:nvPr/>
        </p:nvSpPr>
        <p:spPr bwMode="auto">
          <a:xfrm>
            <a:off x="1219200" y="5181600"/>
            <a:ext cx="6705600" cy="1570038"/>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The minimum </a:t>
            </a:r>
            <a:r>
              <a:rPr lang="en-US" altLang="en-US" sz="2400" u="sng">
                <a:latin typeface="Arial" charset="0"/>
              </a:rPr>
              <a:t>internal</a:t>
            </a:r>
            <a:r>
              <a:rPr lang="en-US" altLang="en-US" sz="2400">
                <a:latin typeface="Arial" charset="0"/>
              </a:rPr>
              <a:t> temperature for ground meat products is 160ºF (71ºC). Whole muscle product </a:t>
            </a:r>
            <a:r>
              <a:rPr lang="en-US" altLang="en-US" sz="2400" u="sng">
                <a:latin typeface="Arial" charset="0"/>
              </a:rPr>
              <a:t>surfaces</a:t>
            </a:r>
            <a:r>
              <a:rPr lang="en-US" altLang="en-US" sz="2400">
                <a:latin typeface="Arial" charset="0"/>
              </a:rPr>
              <a:t> should be cooked to 160ºF (71ºC). </a:t>
            </a:r>
          </a:p>
        </p:txBody>
      </p:sp>
      <p:pic>
        <p:nvPicPr>
          <p:cNvPr id="398342"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9200" y="51816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343" name="Content Placeholder 3"/>
          <p:cNvSpPr txBox="1">
            <a:spLocks/>
          </p:cNvSpPr>
          <p:nvPr/>
        </p:nvSpPr>
        <p:spPr bwMode="auto">
          <a:xfrm>
            <a:off x="4419600" y="2111375"/>
            <a:ext cx="40386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r>
              <a:rPr lang="en-US" altLang="en-US">
                <a:latin typeface="Arial" charset="0"/>
              </a:rPr>
              <a:t>proper storage temperatures</a:t>
            </a:r>
          </a:p>
          <a:p>
            <a:pPr lvl="1" eaLnBrk="1" hangingPunct="1"/>
            <a:r>
              <a:rPr lang="en-US" altLang="en-US">
                <a:latin typeface="Arial" charset="0"/>
              </a:rPr>
              <a:t>high pressure treatment</a:t>
            </a:r>
          </a:p>
          <a:p>
            <a:pPr lvl="1" eaLnBrk="1" hangingPunct="1"/>
            <a:r>
              <a:rPr lang="en-US" altLang="en-US">
                <a:latin typeface="Arial" charset="0"/>
              </a:rPr>
              <a:t>acidification</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A8CB09E-D90F-4488-95C0-D0FDC402C461}" type="slidenum">
              <a:rPr lang="en-US" altLang="en-US" sz="1200">
                <a:solidFill>
                  <a:srgbClr val="898989"/>
                </a:solidFill>
              </a:rPr>
              <a:pPr>
                <a:spcBef>
                  <a:spcPct val="0"/>
                </a:spcBef>
                <a:buFontTx/>
                <a:buNone/>
              </a:pPr>
              <a:t>178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Irradiation</a:t>
            </a:r>
            <a:endParaRPr lang="en-US" dirty="0"/>
          </a:p>
        </p:txBody>
      </p:sp>
      <p:sp>
        <p:nvSpPr>
          <p:cNvPr id="399364" name="Content Placeholder 3"/>
          <p:cNvSpPr>
            <a:spLocks noGrp="1"/>
          </p:cNvSpPr>
          <p:nvPr>
            <p:ph idx="1"/>
          </p:nvPr>
        </p:nvSpPr>
        <p:spPr/>
        <p:txBody>
          <a:bodyPr/>
          <a:lstStyle/>
          <a:p>
            <a:pPr eaLnBrk="1" hangingPunct="1"/>
            <a:r>
              <a:rPr lang="en-US" altLang="en-US" smtClean="0">
                <a:latin typeface="Arial" charset="0"/>
                <a:cs typeface="Arial" charset="0"/>
              </a:rPr>
              <a:t>Destroys pathogenic and spoilage bacteria in food </a:t>
            </a:r>
          </a:p>
          <a:p>
            <a:pPr eaLnBrk="1" hangingPunct="1"/>
            <a:r>
              <a:rPr lang="en-US" altLang="en-US" smtClean="0">
                <a:latin typeface="Arial" charset="0"/>
                <a:cs typeface="Arial" charset="0"/>
              </a:rPr>
              <a:t>Does not alter the freshness, nutritional content, physical or chemical composition, aroma, or taste of a food</a:t>
            </a:r>
          </a:p>
          <a:p>
            <a:pPr eaLnBrk="1" hangingPunct="1"/>
            <a:r>
              <a:rPr lang="en-US" altLang="en-US" smtClean="0">
                <a:latin typeface="Arial" charset="0"/>
                <a:cs typeface="Arial" charset="0"/>
              </a:rPr>
              <a:t>Can be performed on fresh meats, processed meats and spices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9C05DA7-E2AC-4BAD-A275-9856A0B28B56}" type="slidenum">
              <a:rPr lang="en-US" altLang="en-US" sz="1200">
                <a:solidFill>
                  <a:srgbClr val="898989"/>
                </a:solidFill>
              </a:rPr>
              <a:pPr>
                <a:spcBef>
                  <a:spcPct val="0"/>
                </a:spcBef>
                <a:buFontTx/>
                <a:buNone/>
              </a:pPr>
              <a:t>179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Irradiation</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Involves exposing food to a source of ionizing energy</a:t>
            </a:r>
          </a:p>
          <a:p>
            <a:pPr lvl="1" eaLnBrk="1" fontAlgn="auto" hangingPunct="1">
              <a:spcAft>
                <a:spcPts val="0"/>
              </a:spcAft>
              <a:buFont typeface="Arial" panose="020B0604020202020204" pitchFamily="34" charset="0"/>
              <a:buChar char="–"/>
              <a:defRPr/>
            </a:pPr>
            <a:r>
              <a:rPr lang="en-US" dirty="0"/>
              <a:t>g</a:t>
            </a:r>
            <a:r>
              <a:rPr lang="en-US" dirty="0" smtClean="0"/>
              <a:t>amma rays</a:t>
            </a:r>
          </a:p>
          <a:p>
            <a:pPr lvl="1" eaLnBrk="1" fontAlgn="auto" hangingPunct="1">
              <a:spcAft>
                <a:spcPts val="0"/>
              </a:spcAft>
              <a:buFont typeface="Arial" panose="020B0604020202020204" pitchFamily="34" charset="0"/>
              <a:buChar char="–"/>
              <a:defRPr/>
            </a:pPr>
            <a:r>
              <a:rPr lang="en-US" dirty="0" smtClean="0"/>
              <a:t>machine generated electrons</a:t>
            </a:r>
          </a:p>
          <a:p>
            <a:pPr lvl="1" eaLnBrk="1" fontAlgn="auto" hangingPunct="1">
              <a:spcAft>
                <a:spcPts val="0"/>
              </a:spcAft>
              <a:buFont typeface="Arial" panose="020B0604020202020204" pitchFamily="34" charset="0"/>
              <a:buChar char="–"/>
              <a:defRPr/>
            </a:pPr>
            <a:r>
              <a:rPr lang="en-US" dirty="0" smtClean="0"/>
              <a:t>x-rays</a:t>
            </a:r>
          </a:p>
          <a:p>
            <a:pPr eaLnBrk="1" fontAlgn="auto" hangingPunct="1">
              <a:spcAft>
                <a:spcPts val="0"/>
              </a:spcAft>
              <a:buFont typeface="Arial" panose="020B0604020202020204" pitchFamily="34" charset="0"/>
              <a:buChar char="•"/>
              <a:defRPr/>
            </a:pPr>
            <a:r>
              <a:rPr lang="en-US" dirty="0" smtClean="0"/>
              <a:t>Does NOT result in radioactive food</a:t>
            </a:r>
          </a:p>
          <a:p>
            <a:pPr lvl="1" eaLnBrk="1" fontAlgn="auto" hangingPunct="1">
              <a:spcAft>
                <a:spcPts val="0"/>
              </a:spcAft>
              <a:buFont typeface="Arial" panose="020B0604020202020204" pitchFamily="34" charset="0"/>
              <a:buChar char="–"/>
              <a:defRPr/>
            </a:pPr>
            <a:r>
              <a:rPr lang="en-US" dirty="0" smtClean="0"/>
              <a:t>product never comes into contact with radioactive material and no residue results from process</a:t>
            </a:r>
          </a:p>
          <a:p>
            <a:pPr marL="0" indent="0" eaLnBrk="1" fontAlgn="auto" hangingPunct="1">
              <a:spcAft>
                <a:spcPts val="0"/>
              </a:spcAft>
              <a:buFont typeface="Arial" panose="020B0604020202020204" pitchFamily="34" charset="0"/>
              <a:buNone/>
              <a:defRPr/>
            </a:pPr>
            <a:endParaRPr lang="en-US" dirty="0"/>
          </a:p>
        </p:txBody>
      </p:sp>
      <p:pic>
        <p:nvPicPr>
          <p:cNvPr id="400389"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5638" y="2057400"/>
            <a:ext cx="2138362"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3600" dirty="0" smtClean="0"/>
              <a:t>The Humane Methods of Slaughter Act</a:t>
            </a:r>
            <a:endParaRPr lang="en-US" sz="3600" dirty="0"/>
          </a:p>
        </p:txBody>
      </p:sp>
      <p:sp>
        <p:nvSpPr>
          <p:cNvPr id="57347" name="Content Placeholder 2"/>
          <p:cNvSpPr>
            <a:spLocks noGrp="1"/>
          </p:cNvSpPr>
          <p:nvPr>
            <p:ph idx="1"/>
          </p:nvPr>
        </p:nvSpPr>
        <p:spPr/>
        <p:txBody>
          <a:bodyPr/>
          <a:lstStyle/>
          <a:p>
            <a:pPr eaLnBrk="1" hangingPunct="1"/>
            <a:r>
              <a:rPr lang="en-US" altLang="en-US" sz="2800" smtClean="0">
                <a:latin typeface="Arial" charset="0"/>
                <a:cs typeface="Arial" charset="0"/>
              </a:rPr>
              <a:t>Amended the Humane Slaughter Act</a:t>
            </a:r>
            <a:endParaRPr lang="en-US" altLang="en-US" sz="2400" smtClean="0">
              <a:latin typeface="Arial" charset="0"/>
              <a:cs typeface="Arial" charset="0"/>
            </a:endParaRPr>
          </a:p>
          <a:p>
            <a:pPr eaLnBrk="1" hangingPunct="1"/>
            <a:r>
              <a:rPr lang="en-US" altLang="en-US" sz="2800" smtClean="0">
                <a:latin typeface="Arial" charset="0"/>
                <a:cs typeface="Arial" charset="0"/>
              </a:rPr>
              <a:t>Was passed in 1978</a:t>
            </a:r>
            <a:endParaRPr lang="en-US" altLang="en-US" sz="2400" smtClean="0">
              <a:latin typeface="Arial" charset="0"/>
              <a:cs typeface="Arial" charset="0"/>
            </a:endParaRPr>
          </a:p>
          <a:p>
            <a:pPr eaLnBrk="1" hangingPunct="1"/>
            <a:r>
              <a:rPr lang="en-US" altLang="en-US" sz="2800" smtClean="0">
                <a:latin typeface="Arial" charset="0"/>
                <a:cs typeface="Arial" charset="0"/>
              </a:rPr>
              <a:t>Clearly outlines handling, stunning and harvesting procedures</a:t>
            </a:r>
            <a:endParaRPr lang="en-US" altLang="en-US" sz="2400" smtClean="0">
              <a:latin typeface="Arial" charset="0"/>
              <a:cs typeface="Arial" charset="0"/>
            </a:endParaRPr>
          </a:p>
          <a:p>
            <a:pPr eaLnBrk="1" hangingPunct="1"/>
            <a:r>
              <a:rPr lang="en-US" altLang="en-US" sz="2800" smtClean="0">
                <a:latin typeface="Arial" charset="0"/>
                <a:cs typeface="Arial" charset="0"/>
              </a:rPr>
              <a:t>Lists the approved stunning methods</a:t>
            </a:r>
            <a:endParaRPr lang="en-US" altLang="en-US" sz="2400" smtClean="0">
              <a:latin typeface="Arial" charset="0"/>
              <a:cs typeface="Arial" charset="0"/>
            </a:endParaRPr>
          </a:p>
          <a:p>
            <a:pPr lvl="1" eaLnBrk="1" hangingPunct="1"/>
            <a:r>
              <a:rPr lang="en-US" altLang="en-US" sz="2400" smtClean="0">
                <a:latin typeface="Arial" charset="0"/>
                <a:cs typeface="Arial" charset="0"/>
              </a:rPr>
              <a:t>captive bolt stunner</a:t>
            </a:r>
            <a:endParaRPr lang="en-US" altLang="en-US" sz="2000" smtClean="0">
              <a:latin typeface="Arial" charset="0"/>
              <a:cs typeface="Arial" charset="0"/>
            </a:endParaRPr>
          </a:p>
          <a:p>
            <a:pPr lvl="1" eaLnBrk="1" hangingPunct="1"/>
            <a:r>
              <a:rPr lang="en-US" altLang="en-US" sz="2400" smtClean="0">
                <a:latin typeface="Arial" charset="0"/>
                <a:cs typeface="Arial" charset="0"/>
              </a:rPr>
              <a:t>electric shock</a:t>
            </a:r>
            <a:endParaRPr lang="en-US" altLang="en-US" sz="2000" smtClean="0">
              <a:latin typeface="Arial" charset="0"/>
              <a:cs typeface="Arial" charset="0"/>
            </a:endParaRPr>
          </a:p>
          <a:p>
            <a:pPr lvl="1" eaLnBrk="1" hangingPunct="1"/>
            <a:r>
              <a:rPr lang="en-US" altLang="en-US" sz="2400" smtClean="0">
                <a:latin typeface="Arial" charset="0"/>
                <a:cs typeface="Arial" charset="0"/>
              </a:rPr>
              <a:t>carbon dioxide gas</a:t>
            </a:r>
            <a:endParaRPr lang="en-US" altLang="en-US" sz="2000" smtClean="0">
              <a:latin typeface="Arial" charset="0"/>
              <a:cs typeface="Arial" charset="0"/>
            </a:endParaRPr>
          </a:p>
          <a:p>
            <a:pPr eaLnBrk="1" hangingPunct="1"/>
            <a:endParaRPr lang="en-US" altLang="en-US" smtClean="0">
              <a:latin typeface="Arial" charset="0"/>
              <a:cs typeface="Arial" charset="0"/>
            </a:endParaRPr>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5E5A98D-1780-4455-A4E2-AB29EFB62FBC}" type="slidenum">
              <a:rPr lang="en-US" altLang="en-US" sz="1200">
                <a:solidFill>
                  <a:srgbClr val="898989"/>
                </a:solidFill>
              </a:rPr>
              <a:pPr>
                <a:spcBef>
                  <a:spcPct val="0"/>
                </a:spcBef>
                <a:buFontTx/>
                <a:buNone/>
              </a:pPr>
              <a:t>18</a:t>
            </a:fld>
            <a:endParaRPr lang="en-US" altLang="en-US" sz="1200">
              <a:solidFill>
                <a:srgbClr val="898989"/>
              </a:solidFill>
            </a:endParaRPr>
          </a:p>
        </p:txBody>
      </p:sp>
      <p:pic>
        <p:nvPicPr>
          <p:cNvPr id="57349"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2750" y="5354638"/>
            <a:ext cx="555625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825AA8B-9C4C-4F5D-B6C6-8F8A20151622}" type="slidenum">
              <a:rPr lang="en-US" altLang="en-US" sz="1200">
                <a:solidFill>
                  <a:srgbClr val="898989"/>
                </a:solidFill>
              </a:rPr>
              <a:pPr>
                <a:spcBef>
                  <a:spcPct val="0"/>
                </a:spcBef>
                <a:buFontTx/>
                <a:buNone/>
              </a:pPr>
              <a:t>180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Proper Storage Temperatures</a:t>
            </a:r>
            <a:endParaRPr lang="en-US" dirty="0"/>
          </a:p>
        </p:txBody>
      </p:sp>
      <p:sp>
        <p:nvSpPr>
          <p:cNvPr id="401412" name="Content Placeholder 3"/>
          <p:cNvSpPr>
            <a:spLocks noGrp="1"/>
          </p:cNvSpPr>
          <p:nvPr>
            <p:ph idx="1"/>
          </p:nvPr>
        </p:nvSpPr>
        <p:spPr/>
        <p:txBody>
          <a:bodyPr/>
          <a:lstStyle/>
          <a:p>
            <a:pPr eaLnBrk="1" hangingPunct="1"/>
            <a:r>
              <a:rPr lang="en-US" altLang="en-US" sz="3600" smtClean="0">
                <a:latin typeface="Arial" charset="0"/>
                <a:cs typeface="Arial" charset="0"/>
              </a:rPr>
              <a:t>Are usually not followed, resulting in exponential growth of bacteria</a:t>
            </a:r>
          </a:p>
          <a:p>
            <a:pPr eaLnBrk="1" hangingPunct="1"/>
            <a:r>
              <a:rPr lang="en-US" altLang="en-US" sz="3600" smtClean="0">
                <a:latin typeface="Arial" charset="0"/>
                <a:cs typeface="Arial" charset="0"/>
              </a:rPr>
              <a:t>Include:</a:t>
            </a:r>
          </a:p>
          <a:p>
            <a:pPr lvl="1" eaLnBrk="1" hangingPunct="1"/>
            <a:r>
              <a:rPr lang="en-US" altLang="en-US" sz="3200" smtClean="0">
                <a:latin typeface="Arial" charset="0"/>
                <a:cs typeface="Arial" charset="0"/>
              </a:rPr>
              <a:t>below 40ºF (4ºC) for cold products</a:t>
            </a:r>
          </a:p>
          <a:p>
            <a:pPr lvl="1" eaLnBrk="1" hangingPunct="1"/>
            <a:r>
              <a:rPr lang="en-US" altLang="en-US" sz="3200" smtClean="0">
                <a:latin typeface="Arial" charset="0"/>
                <a:cs typeface="Arial" charset="0"/>
              </a:rPr>
              <a:t>above 140ºF (60ºC) for hot products</a:t>
            </a:r>
          </a:p>
        </p:txBody>
      </p:sp>
      <p:pic>
        <p:nvPicPr>
          <p:cNvPr id="401413" name="Picture 3"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6600" y="4648200"/>
            <a:ext cx="2571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1414" name="TextBox 5"/>
          <p:cNvSpPr txBox="1">
            <a:spLocks noChangeArrowheads="1"/>
          </p:cNvSpPr>
          <p:nvPr/>
        </p:nvSpPr>
        <p:spPr bwMode="auto">
          <a:xfrm>
            <a:off x="5105400" y="4953000"/>
            <a:ext cx="20574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140ºF (60ºC)</a:t>
            </a:r>
          </a:p>
        </p:txBody>
      </p:sp>
      <p:sp>
        <p:nvSpPr>
          <p:cNvPr id="401415" name="TextBox 7"/>
          <p:cNvSpPr txBox="1">
            <a:spLocks noChangeArrowheads="1"/>
          </p:cNvSpPr>
          <p:nvPr/>
        </p:nvSpPr>
        <p:spPr bwMode="auto">
          <a:xfrm>
            <a:off x="5105400" y="5791200"/>
            <a:ext cx="1752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40ºF (4ºC)</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18407EA-6CC7-44BB-AE94-0099383F38F7}" type="slidenum">
              <a:rPr lang="en-US" altLang="en-US" sz="1200">
                <a:solidFill>
                  <a:srgbClr val="898989"/>
                </a:solidFill>
              </a:rPr>
              <a:pPr>
                <a:spcBef>
                  <a:spcPct val="0"/>
                </a:spcBef>
                <a:buFontTx/>
                <a:buNone/>
              </a:pPr>
              <a:t>181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The Temperature Danger Zone</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Is between 40</a:t>
            </a:r>
            <a:r>
              <a:rPr lang="en-US" dirty="0" smtClean="0">
                <a:latin typeface="Arial"/>
                <a:cs typeface="Arial"/>
              </a:rPr>
              <a:t>ºF (4ºC) and 140ºF (60ºC)</a:t>
            </a:r>
          </a:p>
          <a:p>
            <a:pPr eaLnBrk="1" fontAlgn="auto" hangingPunct="1">
              <a:spcAft>
                <a:spcPts val="0"/>
              </a:spcAft>
              <a:buFont typeface="Arial" panose="020B0604020202020204" pitchFamily="34" charset="0"/>
              <a:buChar char="•"/>
              <a:defRPr/>
            </a:pPr>
            <a:r>
              <a:rPr lang="en-US" dirty="0" smtClean="0">
                <a:latin typeface="Arial"/>
                <a:cs typeface="Arial"/>
              </a:rPr>
              <a:t>Is the range in which most foodborne pathogenic bacteria thrive</a:t>
            </a:r>
          </a:p>
          <a:p>
            <a:pPr eaLnBrk="1" fontAlgn="auto" hangingPunct="1">
              <a:spcAft>
                <a:spcPts val="0"/>
              </a:spcAft>
              <a:buFont typeface="Arial" panose="020B0604020202020204" pitchFamily="34" charset="0"/>
              <a:buChar char="•"/>
              <a:defRPr/>
            </a:pPr>
            <a:r>
              <a:rPr lang="en-US" dirty="0" smtClean="0">
                <a:latin typeface="Arial"/>
                <a:cs typeface="Arial"/>
              </a:rPr>
              <a:t>Can be avoided by:</a:t>
            </a:r>
          </a:p>
          <a:p>
            <a:pPr lvl="1" eaLnBrk="1" fontAlgn="auto" hangingPunct="1">
              <a:spcAft>
                <a:spcPts val="0"/>
              </a:spcAft>
              <a:buFont typeface="Arial" panose="020B0604020202020204" pitchFamily="34" charset="0"/>
              <a:buChar char="–"/>
              <a:defRPr/>
            </a:pPr>
            <a:r>
              <a:rPr lang="en-US" dirty="0">
                <a:latin typeface="Arial"/>
                <a:cs typeface="Arial"/>
              </a:rPr>
              <a:t>p</a:t>
            </a:r>
            <a:r>
              <a:rPr lang="en-US" dirty="0" smtClean="0">
                <a:latin typeface="Arial"/>
                <a:cs typeface="Arial"/>
              </a:rPr>
              <a:t>roperly cooking all foods</a:t>
            </a:r>
            <a:endParaRPr lang="en-US" dirty="0">
              <a:latin typeface="Arial"/>
              <a:cs typeface="Arial"/>
            </a:endParaRPr>
          </a:p>
          <a:p>
            <a:pPr lvl="1" eaLnBrk="1" fontAlgn="auto" hangingPunct="1">
              <a:spcAft>
                <a:spcPts val="0"/>
              </a:spcAft>
              <a:buFont typeface="Arial" panose="020B0604020202020204" pitchFamily="34" charset="0"/>
              <a:buChar char="–"/>
              <a:defRPr/>
            </a:pPr>
            <a:r>
              <a:rPr lang="en-US" dirty="0">
                <a:latin typeface="Arial"/>
                <a:cs typeface="Arial"/>
              </a:rPr>
              <a:t>h</a:t>
            </a:r>
            <a:r>
              <a:rPr lang="en-US" dirty="0" smtClean="0">
                <a:latin typeface="Arial"/>
                <a:cs typeface="Arial"/>
              </a:rPr>
              <a:t>eating foods to the proper </a:t>
            </a:r>
            <a:br>
              <a:rPr lang="en-US" dirty="0" smtClean="0">
                <a:latin typeface="Arial"/>
                <a:cs typeface="Arial"/>
              </a:rPr>
            </a:br>
            <a:r>
              <a:rPr lang="en-US" dirty="0" smtClean="0">
                <a:latin typeface="Arial"/>
                <a:cs typeface="Arial"/>
              </a:rPr>
              <a:t>temperature before serving</a:t>
            </a:r>
          </a:p>
          <a:p>
            <a:pPr lvl="1" eaLnBrk="1" fontAlgn="auto" hangingPunct="1">
              <a:spcAft>
                <a:spcPts val="0"/>
              </a:spcAft>
              <a:buFont typeface="Arial" panose="020B0604020202020204" pitchFamily="34" charset="0"/>
              <a:buChar char="–"/>
              <a:defRPr/>
            </a:pPr>
            <a:r>
              <a:rPr lang="en-US" dirty="0">
                <a:latin typeface="Arial"/>
                <a:cs typeface="Arial"/>
              </a:rPr>
              <a:t>q</a:t>
            </a:r>
            <a:r>
              <a:rPr lang="en-US" dirty="0" smtClean="0">
                <a:latin typeface="Arial"/>
                <a:cs typeface="Arial"/>
              </a:rPr>
              <a:t>uickly cooling all food</a:t>
            </a:r>
            <a:br>
              <a:rPr lang="en-US" dirty="0" smtClean="0">
                <a:latin typeface="Arial"/>
                <a:cs typeface="Arial"/>
              </a:rPr>
            </a:br>
            <a:r>
              <a:rPr lang="en-US" dirty="0" smtClean="0">
                <a:latin typeface="Arial"/>
                <a:cs typeface="Arial"/>
              </a:rPr>
              <a:t>products</a:t>
            </a:r>
            <a:endParaRPr lang="en-US" dirty="0" smtClean="0"/>
          </a:p>
        </p:txBody>
      </p:sp>
      <p:sp>
        <p:nvSpPr>
          <p:cNvPr id="403461" name="TextBox 4"/>
          <p:cNvSpPr txBox="1">
            <a:spLocks noChangeArrowheads="1"/>
          </p:cNvSpPr>
          <p:nvPr/>
        </p:nvSpPr>
        <p:spPr bwMode="auto">
          <a:xfrm>
            <a:off x="6400800" y="3200400"/>
            <a:ext cx="2743200" cy="3046413"/>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Food held for more than four hours in the temperature danger zone should be discarded.</a:t>
            </a:r>
          </a:p>
        </p:txBody>
      </p:sp>
      <p:pic>
        <p:nvPicPr>
          <p:cNvPr id="403462"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32004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3FC6A69-D1B2-4449-B246-22ECA2D793F5}" type="slidenum">
              <a:rPr lang="en-US" altLang="en-US" sz="1200">
                <a:solidFill>
                  <a:srgbClr val="898989"/>
                </a:solidFill>
              </a:rPr>
              <a:pPr>
                <a:spcBef>
                  <a:spcPct val="0"/>
                </a:spcBef>
                <a:buFontTx/>
                <a:buNone/>
              </a:pPr>
              <a:t>182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Foodborne Illness</a:t>
            </a:r>
            <a:endParaRPr lang="en-US" dirty="0"/>
          </a:p>
        </p:txBody>
      </p:sp>
      <p:pic>
        <p:nvPicPr>
          <p:cNvPr id="405508" name="Picture 2" descr="http://www.sxc.hu/pic/l/d/d-/d-s-n/1161454_6740267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19600" y="3579813"/>
            <a:ext cx="4378325"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09" name="Content Placeholder 3"/>
          <p:cNvSpPr>
            <a:spLocks noGrp="1"/>
          </p:cNvSpPr>
          <p:nvPr>
            <p:ph idx="1"/>
          </p:nvPr>
        </p:nvSpPr>
        <p:spPr/>
        <p:txBody>
          <a:bodyPr/>
          <a:lstStyle/>
          <a:p>
            <a:pPr eaLnBrk="1" hangingPunct="1"/>
            <a:r>
              <a:rPr lang="en-US" altLang="en-US" smtClean="0">
                <a:latin typeface="Arial" charset="0"/>
                <a:cs typeface="Arial" charset="0"/>
              </a:rPr>
              <a:t>Is most commonly caused by mishandling food</a:t>
            </a:r>
          </a:p>
          <a:p>
            <a:pPr lvl="1" eaLnBrk="1" hangingPunct="1"/>
            <a:r>
              <a:rPr lang="en-US" altLang="en-US" smtClean="0">
                <a:latin typeface="Arial" charset="0"/>
                <a:cs typeface="Arial" charset="0"/>
              </a:rPr>
              <a:t>temperature abuse</a:t>
            </a:r>
          </a:p>
          <a:p>
            <a:pPr lvl="1" eaLnBrk="1" hangingPunct="1"/>
            <a:r>
              <a:rPr lang="en-US" altLang="en-US" smtClean="0">
                <a:latin typeface="Arial" charset="0"/>
                <a:cs typeface="Arial" charset="0"/>
              </a:rPr>
              <a:t>cross-contamination</a:t>
            </a:r>
          </a:p>
          <a:p>
            <a:pPr lvl="1" eaLnBrk="1" hangingPunct="1"/>
            <a:r>
              <a:rPr lang="en-US" altLang="en-US" smtClean="0">
                <a:latin typeface="Arial" charset="0"/>
                <a:cs typeface="Arial" charset="0"/>
              </a:rPr>
              <a:t>improper procedures</a:t>
            </a:r>
          </a:p>
          <a:p>
            <a:pPr lvl="1" eaLnBrk="1" hangingPunct="1"/>
            <a:r>
              <a:rPr lang="en-US" altLang="en-US" smtClean="0">
                <a:latin typeface="Arial" charset="0"/>
                <a:cs typeface="Arial" charset="0"/>
              </a:rPr>
              <a:t>contamination after cooking</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E1C52CB-78BA-46C4-8DE0-07298DD54CB4}" type="slidenum">
              <a:rPr lang="en-US" altLang="en-US" sz="1200">
                <a:solidFill>
                  <a:srgbClr val="898989"/>
                </a:solidFill>
              </a:rPr>
              <a:pPr>
                <a:spcBef>
                  <a:spcPct val="0"/>
                </a:spcBef>
                <a:buFontTx/>
                <a:buNone/>
              </a:pPr>
              <a:t>183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Vulnerable People</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Include:</a:t>
            </a:r>
          </a:p>
          <a:p>
            <a:pPr lvl="1" eaLnBrk="1" fontAlgn="auto" hangingPunct="1">
              <a:spcAft>
                <a:spcPts val="0"/>
              </a:spcAft>
              <a:buFont typeface="Arial" panose="020B0604020202020204" pitchFamily="34" charset="0"/>
              <a:buChar char="–"/>
              <a:defRPr/>
            </a:pPr>
            <a:r>
              <a:rPr lang="en-US" dirty="0"/>
              <a:t>s</a:t>
            </a:r>
            <a:r>
              <a:rPr lang="en-US" dirty="0" smtClean="0"/>
              <a:t>enior citizens</a:t>
            </a:r>
          </a:p>
          <a:p>
            <a:pPr lvl="1" eaLnBrk="1" fontAlgn="auto" hangingPunct="1">
              <a:spcAft>
                <a:spcPts val="0"/>
              </a:spcAft>
              <a:buFont typeface="Arial" panose="020B0604020202020204" pitchFamily="34" charset="0"/>
              <a:buChar char="–"/>
              <a:defRPr/>
            </a:pPr>
            <a:r>
              <a:rPr lang="en-US" dirty="0"/>
              <a:t>p</a:t>
            </a:r>
            <a:r>
              <a:rPr lang="en-US" dirty="0" smtClean="0"/>
              <a:t>regnant women</a:t>
            </a:r>
          </a:p>
          <a:p>
            <a:pPr lvl="1" eaLnBrk="1" fontAlgn="auto" hangingPunct="1">
              <a:spcAft>
                <a:spcPts val="0"/>
              </a:spcAft>
              <a:buFont typeface="Arial" panose="020B0604020202020204" pitchFamily="34" charset="0"/>
              <a:buChar char="–"/>
              <a:defRPr/>
            </a:pPr>
            <a:r>
              <a:rPr lang="en-US" dirty="0"/>
              <a:t>y</a:t>
            </a:r>
            <a:r>
              <a:rPr lang="en-US" dirty="0" smtClean="0"/>
              <a:t>oung children</a:t>
            </a:r>
          </a:p>
          <a:p>
            <a:pPr lvl="1" eaLnBrk="1" fontAlgn="auto" hangingPunct="1">
              <a:spcAft>
                <a:spcPts val="0"/>
              </a:spcAft>
              <a:buFont typeface="Arial" panose="020B0604020202020204" pitchFamily="34" charset="0"/>
              <a:buChar char="–"/>
              <a:defRPr/>
            </a:pPr>
            <a:r>
              <a:rPr lang="en-US" dirty="0"/>
              <a:t>i</a:t>
            </a:r>
            <a:r>
              <a:rPr lang="en-US" dirty="0" smtClean="0"/>
              <a:t>ndividuals with compromised immune systems</a:t>
            </a:r>
          </a:p>
          <a:p>
            <a:pPr lvl="2" eaLnBrk="1" fontAlgn="auto" hangingPunct="1">
              <a:spcAft>
                <a:spcPts val="0"/>
              </a:spcAft>
              <a:buFont typeface="Arial" panose="020B0604020202020204" pitchFamily="34" charset="0"/>
              <a:buChar char="•"/>
              <a:defRPr/>
            </a:pPr>
            <a:r>
              <a:rPr lang="en-US" dirty="0"/>
              <a:t>c</a:t>
            </a:r>
            <a:r>
              <a:rPr lang="en-US" dirty="0" smtClean="0"/>
              <a:t>ancer</a:t>
            </a:r>
          </a:p>
          <a:p>
            <a:pPr lvl="2" eaLnBrk="1" fontAlgn="auto" hangingPunct="1">
              <a:spcAft>
                <a:spcPts val="0"/>
              </a:spcAft>
              <a:buFont typeface="Arial" panose="020B0604020202020204" pitchFamily="34" charset="0"/>
              <a:buChar char="•"/>
              <a:defRPr/>
            </a:pPr>
            <a:r>
              <a:rPr lang="en-US" dirty="0"/>
              <a:t>d</a:t>
            </a:r>
            <a:r>
              <a:rPr lang="en-US" dirty="0" smtClean="0"/>
              <a:t>iabetes</a:t>
            </a:r>
          </a:p>
          <a:p>
            <a:pPr lvl="2" eaLnBrk="1" fontAlgn="auto" hangingPunct="1">
              <a:spcAft>
                <a:spcPts val="0"/>
              </a:spcAft>
              <a:buFont typeface="Arial" panose="020B0604020202020204" pitchFamily="34" charset="0"/>
              <a:buChar char="•"/>
              <a:defRPr/>
            </a:pPr>
            <a:r>
              <a:rPr lang="en-US" dirty="0"/>
              <a:t>l</a:t>
            </a:r>
            <a:r>
              <a:rPr lang="en-US" dirty="0" smtClean="0"/>
              <a:t>iver disease</a:t>
            </a:r>
          </a:p>
          <a:p>
            <a:pPr lvl="2" eaLnBrk="1" fontAlgn="auto" hangingPunct="1">
              <a:spcAft>
                <a:spcPts val="0"/>
              </a:spcAft>
              <a:buFont typeface="Arial" panose="020B0604020202020204" pitchFamily="34" charset="0"/>
              <a:buChar char="•"/>
              <a:defRPr/>
            </a:pPr>
            <a:r>
              <a:rPr lang="en-US" dirty="0" smtClean="0"/>
              <a:t>AIDS</a:t>
            </a: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0C5A7BE-F40F-4842-BB57-EB06DAFE86CC}" type="slidenum">
              <a:rPr lang="en-US" altLang="en-US" sz="1200">
                <a:solidFill>
                  <a:srgbClr val="898989"/>
                </a:solidFill>
              </a:rPr>
              <a:pPr>
                <a:spcBef>
                  <a:spcPct val="0"/>
                </a:spcBef>
                <a:buFontTx/>
                <a:buNone/>
              </a:pPr>
              <a:t>184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Foodborne Illness</a:t>
            </a:r>
            <a:endParaRPr lang="en-US" dirty="0"/>
          </a:p>
        </p:txBody>
      </p:sp>
      <p:sp>
        <p:nvSpPr>
          <p:cNvPr id="408580" name="Content Placeholder 3"/>
          <p:cNvSpPr>
            <a:spLocks noGrp="1"/>
          </p:cNvSpPr>
          <p:nvPr>
            <p:ph idx="1"/>
          </p:nvPr>
        </p:nvSpPr>
        <p:spPr/>
        <p:txBody>
          <a:bodyPr/>
          <a:lstStyle/>
          <a:p>
            <a:pPr eaLnBrk="1" hangingPunct="1"/>
            <a:r>
              <a:rPr lang="en-US" altLang="en-US" smtClean="0">
                <a:latin typeface="Arial" charset="0"/>
                <a:cs typeface="Arial" charset="0"/>
              </a:rPr>
              <a:t>Can be a food infection or food intoxication</a:t>
            </a:r>
          </a:p>
          <a:p>
            <a:pPr lvl="1" eaLnBrk="1" hangingPunct="1"/>
            <a:r>
              <a:rPr lang="en-US" altLang="en-US" smtClean="0">
                <a:latin typeface="Arial" charset="0"/>
                <a:cs typeface="Arial" charset="0"/>
              </a:rPr>
              <a:t>food infection: pathogenic bacteria was in a food product consumed and made the consumer sick after eating</a:t>
            </a:r>
          </a:p>
          <a:p>
            <a:pPr lvl="2" eaLnBrk="1" hangingPunct="1"/>
            <a:r>
              <a:rPr lang="en-US" altLang="en-US" i="1" smtClean="0">
                <a:latin typeface="Arial" charset="0"/>
                <a:cs typeface="Arial" charset="0"/>
              </a:rPr>
              <a:t>Salmonella spp.</a:t>
            </a:r>
          </a:p>
          <a:p>
            <a:pPr lvl="1" eaLnBrk="1" hangingPunct="1"/>
            <a:r>
              <a:rPr lang="en-US" altLang="en-US" smtClean="0">
                <a:latin typeface="Arial" charset="0"/>
                <a:cs typeface="Arial" charset="0"/>
              </a:rPr>
              <a:t>food intoxication: pathogenic bacteria grew in the food, produced a toxin and made the consumer sick after eating</a:t>
            </a:r>
          </a:p>
          <a:p>
            <a:pPr lvl="2" eaLnBrk="1" hangingPunct="1"/>
            <a:r>
              <a:rPr lang="en-US" altLang="en-US" i="1" smtClean="0">
                <a:latin typeface="Arial" charset="0"/>
                <a:cs typeface="Arial" charset="0"/>
              </a:rPr>
              <a:t>Clostridium botulinum</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9901164-80D3-4A1D-BCE8-F391DBA2B5A3}" type="slidenum">
              <a:rPr lang="en-US" altLang="en-US" sz="1200">
                <a:solidFill>
                  <a:srgbClr val="898989"/>
                </a:solidFill>
              </a:rPr>
              <a:pPr>
                <a:spcBef>
                  <a:spcPct val="0"/>
                </a:spcBef>
                <a:buFontTx/>
                <a:buNone/>
              </a:pPr>
              <a:t>185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Bacterial Counts</a:t>
            </a:r>
            <a:endParaRPr lang="en-US" dirty="0"/>
          </a:p>
        </p:txBody>
      </p:sp>
      <p:sp>
        <p:nvSpPr>
          <p:cNvPr id="409604" name="Content Placeholder 3"/>
          <p:cNvSpPr>
            <a:spLocks noGrp="1"/>
          </p:cNvSpPr>
          <p:nvPr>
            <p:ph idx="1"/>
          </p:nvPr>
        </p:nvSpPr>
        <p:spPr/>
        <p:txBody>
          <a:bodyPr/>
          <a:lstStyle/>
          <a:p>
            <a:pPr eaLnBrk="1" hangingPunct="1"/>
            <a:r>
              <a:rPr lang="en-US" altLang="en-US" smtClean="0">
                <a:latin typeface="Arial" charset="0"/>
                <a:cs typeface="Arial" charset="0"/>
              </a:rPr>
              <a:t>Which cause illness differ for each bacteria</a:t>
            </a:r>
          </a:p>
          <a:p>
            <a:pPr lvl="1" eaLnBrk="1" hangingPunct="1"/>
            <a:r>
              <a:rPr lang="en-US" altLang="en-US" smtClean="0">
                <a:latin typeface="Arial" charset="0"/>
                <a:cs typeface="Arial" charset="0"/>
              </a:rPr>
              <a:t>some bacteria require higher numbers to be consumed to make an individual ill</a:t>
            </a:r>
          </a:p>
          <a:p>
            <a:pPr lvl="1" eaLnBrk="1" hangingPunct="1"/>
            <a:r>
              <a:rPr lang="en-US" altLang="en-US" smtClean="0">
                <a:latin typeface="Arial" charset="0"/>
                <a:cs typeface="Arial" charset="0"/>
              </a:rPr>
              <a:t>the more bacteria consumed, the more likely a person is to get sick</a:t>
            </a:r>
          </a:p>
        </p:txBody>
      </p:sp>
      <p:pic>
        <p:nvPicPr>
          <p:cNvPr id="40960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40038" y="4572000"/>
            <a:ext cx="333216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CF054E6-0A6B-4EC2-8A86-A18989372835}" type="slidenum">
              <a:rPr lang="en-US" altLang="en-US" sz="1200">
                <a:solidFill>
                  <a:srgbClr val="898989"/>
                </a:solidFill>
              </a:rPr>
              <a:pPr>
                <a:spcBef>
                  <a:spcPct val="0"/>
                </a:spcBef>
                <a:buFontTx/>
                <a:buNone/>
              </a:pPr>
              <a:t>186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4511675"/>
        </p:xfrm>
        <a:graphic>
          <a:graphicData uri="http://schemas.openxmlformats.org/drawingml/2006/table">
            <a:tbl>
              <a:tblPr firstRow="1" bandRow="1">
                <a:tableStyleId>{D7AC3CCA-C797-4891-BE02-D94E43425B78}</a:tableStyleId>
              </a:tblPr>
              <a:tblGrid>
                <a:gridCol w="24384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96286">
                <a:tc>
                  <a:txBody>
                    <a:bodyPr/>
                    <a:lstStyle/>
                    <a:p>
                      <a:pPr>
                        <a:buFontTx/>
                        <a:buNone/>
                      </a:pPr>
                      <a:r>
                        <a:rPr lang="en-US" sz="2000" b="1" dirty="0" smtClean="0">
                          <a:solidFill>
                            <a:schemeClr val="bg1"/>
                          </a:solidFill>
                          <a:latin typeface="Arial" pitchFamily="34" charset="0"/>
                          <a:cs typeface="Arial" pitchFamily="34" charset="0"/>
                        </a:rPr>
                        <a:t>Illness</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b="0" dirty="0" smtClean="0">
                          <a:latin typeface="Arial" pitchFamily="34" charset="0"/>
                          <a:cs typeface="Arial" pitchFamily="34" charset="0"/>
                        </a:rPr>
                        <a:t>Botulism, food intoxication</a:t>
                      </a:r>
                      <a:endParaRPr lang="en-US" sz="2000" b="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6286">
                <a:tc>
                  <a:txBody>
                    <a:bodyPr/>
                    <a:lstStyle/>
                    <a:p>
                      <a:pPr>
                        <a:buFontTx/>
                        <a:buNone/>
                      </a:pPr>
                      <a:r>
                        <a:rPr lang="en-US" sz="2000" b="1" dirty="0" smtClean="0">
                          <a:solidFill>
                            <a:schemeClr val="bg1"/>
                          </a:solidFill>
                          <a:latin typeface="Arial" pitchFamily="34" charset="0"/>
                          <a:cs typeface="Arial" pitchFamily="34" charset="0"/>
                        </a:rPr>
                        <a:t>Causative Agent</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i="0" dirty="0" smtClean="0">
                          <a:latin typeface="Arial" pitchFamily="34" charset="0"/>
                          <a:cs typeface="Arial" pitchFamily="34" charset="0"/>
                        </a:rPr>
                        <a:t>Toxins </a:t>
                      </a:r>
                      <a:r>
                        <a:rPr lang="en-US" sz="2000" i="0" smtClean="0">
                          <a:latin typeface="Arial" pitchFamily="34" charset="0"/>
                          <a:cs typeface="Arial" pitchFamily="34" charset="0"/>
                        </a:rPr>
                        <a:t>produced by </a:t>
                      </a:r>
                      <a:r>
                        <a:rPr lang="en-US" sz="2000" i="1" smtClean="0">
                          <a:latin typeface="Arial" pitchFamily="34" charset="0"/>
                          <a:cs typeface="Arial" pitchFamily="34" charset="0"/>
                        </a:rPr>
                        <a:t>Clostridium</a:t>
                      </a:r>
                      <a:r>
                        <a:rPr lang="en-US" sz="2000" i="1" baseline="0" smtClean="0">
                          <a:latin typeface="Arial" pitchFamily="34" charset="0"/>
                          <a:cs typeface="Arial" pitchFamily="34" charset="0"/>
                        </a:rPr>
                        <a:t> botulinum</a:t>
                      </a:r>
                      <a:endParaRPr lang="en-US" sz="2000" i="1"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10840">
                <a:tc>
                  <a:txBody>
                    <a:bodyPr/>
                    <a:lstStyle/>
                    <a:p>
                      <a:pPr>
                        <a:buFontTx/>
                        <a:buNone/>
                      </a:pPr>
                      <a:r>
                        <a:rPr lang="en-US" sz="2000" b="1" dirty="0" smtClean="0">
                          <a:solidFill>
                            <a:schemeClr val="bg1"/>
                          </a:solidFill>
                          <a:latin typeface="Arial" pitchFamily="34" charset="0"/>
                          <a:cs typeface="Arial" pitchFamily="34" charset="0"/>
                        </a:rPr>
                        <a:t>Symptoms</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000" dirty="0" smtClean="0">
                          <a:latin typeface="Arial" pitchFamily="34" charset="0"/>
                          <a:cs typeface="Arial" pitchFamily="34" charset="0"/>
                        </a:rPr>
                        <a:t>Nausea; vomiting; fatigue; dizziness; headache; dryness of skin; constipation</a:t>
                      </a:r>
                      <a:r>
                        <a:rPr lang="en-US" sz="2000" baseline="0" dirty="0" smtClean="0">
                          <a:latin typeface="Arial" pitchFamily="34" charset="0"/>
                          <a:cs typeface="Arial" pitchFamily="34" charset="0"/>
                        </a:rPr>
                        <a:t>; i</a:t>
                      </a:r>
                      <a:r>
                        <a:rPr lang="en-US" sz="2000" dirty="0" smtClean="0">
                          <a:latin typeface="Arial" pitchFamily="34" charset="0"/>
                          <a:cs typeface="Arial" pitchFamily="34" charset="0"/>
                        </a:rPr>
                        <a:t>mpaired</a:t>
                      </a:r>
                      <a:r>
                        <a:rPr lang="en-US" sz="2000" baseline="0" dirty="0" smtClean="0">
                          <a:latin typeface="Arial" pitchFamily="34" charset="0"/>
                          <a:cs typeface="Arial" pitchFamily="34" charset="0"/>
                        </a:rPr>
                        <a:t> swallowing, speaking, respiration and coordination; double vision</a:t>
                      </a:r>
                    </a:p>
                    <a:p>
                      <a:pPr marL="0" indent="0">
                        <a:buSzPct val="90000"/>
                        <a:buFontTx/>
                        <a:buNone/>
                      </a:pPr>
                      <a:r>
                        <a:rPr lang="en-US" sz="2000" b="1" u="sng" baseline="0" dirty="0" smtClean="0">
                          <a:latin typeface="Arial" pitchFamily="34" charset="0"/>
                          <a:cs typeface="Arial" pitchFamily="34" charset="0"/>
                        </a:rPr>
                        <a:t>Ten percent of cases are fatal</a:t>
                      </a:r>
                      <a:endParaRPr lang="en-US" sz="2000" b="1" u="sng"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286">
                <a:tc>
                  <a:txBody>
                    <a:bodyPr/>
                    <a:lstStyle/>
                    <a:p>
                      <a:pPr>
                        <a:buFontTx/>
                        <a:buNone/>
                      </a:pPr>
                      <a:r>
                        <a:rPr lang="en-US" sz="2000" b="1" dirty="0" smtClean="0">
                          <a:solidFill>
                            <a:schemeClr val="bg1"/>
                          </a:solidFill>
                          <a:latin typeface="Arial" pitchFamily="34" charset="0"/>
                          <a:cs typeface="Arial" pitchFamily="34" charset="0"/>
                        </a:rPr>
                        <a:t>Time of Onset</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smtClean="0">
                          <a:latin typeface="Arial" pitchFamily="34" charset="0"/>
                          <a:cs typeface="Arial" pitchFamily="34" charset="0"/>
                        </a:rPr>
                        <a:t>12 to 72 hours after consumption</a:t>
                      </a:r>
                      <a:endParaRPr lang="en-US" sz="200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137">
                <a:tc>
                  <a:txBody>
                    <a:bodyPr/>
                    <a:lstStyle/>
                    <a:p>
                      <a:pPr>
                        <a:buFontTx/>
                        <a:buNone/>
                      </a:pPr>
                      <a:r>
                        <a:rPr lang="en-US" sz="2000" b="1" dirty="0" smtClean="0">
                          <a:solidFill>
                            <a:schemeClr val="bg1"/>
                          </a:solidFill>
                          <a:latin typeface="Arial" pitchFamily="34" charset="0"/>
                          <a:cs typeface="Arial" pitchFamily="34" charset="0"/>
                        </a:rPr>
                        <a:t>Meat Usually</a:t>
                      </a:r>
                      <a:r>
                        <a:rPr lang="en-US" sz="2000" b="1" baseline="0" dirty="0" smtClean="0">
                          <a:solidFill>
                            <a:schemeClr val="bg1"/>
                          </a:solidFill>
                          <a:latin typeface="Arial" pitchFamily="34" charset="0"/>
                          <a:cs typeface="Arial" pitchFamily="34" charset="0"/>
                        </a:rPr>
                        <a:t> Involved</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smtClean="0">
                          <a:latin typeface="Arial" pitchFamily="34" charset="0"/>
                          <a:cs typeface="Arial" pitchFamily="34" charset="0"/>
                        </a:rPr>
                        <a:t>Canned meats and seafood; smoked and processed</a:t>
                      </a:r>
                      <a:r>
                        <a:rPr lang="en-US" sz="2000" baseline="0" dirty="0" smtClean="0">
                          <a:latin typeface="Arial" pitchFamily="34" charset="0"/>
                          <a:cs typeface="Arial" pitchFamily="34" charset="0"/>
                        </a:rPr>
                        <a:t> meats and seafood</a:t>
                      </a:r>
                      <a:endParaRPr lang="en-US" sz="200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10840">
                <a:tc>
                  <a:txBody>
                    <a:bodyPr/>
                    <a:lstStyle/>
                    <a:p>
                      <a:pPr>
                        <a:buFontTx/>
                        <a:buNone/>
                      </a:pPr>
                      <a:r>
                        <a:rPr lang="en-US" sz="2000" b="1" dirty="0" smtClean="0">
                          <a:solidFill>
                            <a:schemeClr val="bg1"/>
                          </a:solidFill>
                          <a:latin typeface="Arial" pitchFamily="34" charset="0"/>
                          <a:cs typeface="Arial" pitchFamily="34" charset="0"/>
                        </a:rPr>
                        <a:t>Preventative Measures</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smtClean="0">
                          <a:latin typeface="Arial" pitchFamily="34" charset="0"/>
                          <a:cs typeface="Arial" pitchFamily="34" charset="0"/>
                        </a:rPr>
                        <a:t>Canning</a:t>
                      </a:r>
                      <a:r>
                        <a:rPr lang="en-US" sz="2000" baseline="0" dirty="0" smtClean="0">
                          <a:latin typeface="Arial" pitchFamily="34" charset="0"/>
                          <a:cs typeface="Arial" pitchFamily="34" charset="0"/>
                        </a:rPr>
                        <a:t> at 176</a:t>
                      </a:r>
                      <a:r>
                        <a:rPr lang="en-US" sz="2000" baseline="0" dirty="0" smtClean="0">
                          <a:latin typeface="Arial"/>
                          <a:cs typeface="Arial"/>
                        </a:rPr>
                        <a:t>ºF (80</a:t>
                      </a:r>
                      <a:r>
                        <a:rPr lang="en-US" sz="2000" dirty="0" smtClean="0">
                          <a:latin typeface="Arial"/>
                          <a:cs typeface="Arial"/>
                        </a:rPr>
                        <a:t>ºC)</a:t>
                      </a:r>
                      <a:r>
                        <a:rPr lang="en-US" sz="2000" baseline="0" dirty="0" smtClean="0">
                          <a:latin typeface="Arial"/>
                          <a:cs typeface="Arial"/>
                        </a:rPr>
                        <a:t> for ten minutes; proper </a:t>
                      </a:r>
                      <a:r>
                        <a:rPr lang="en-US" sz="2000" dirty="0" smtClean="0">
                          <a:latin typeface="Arial" pitchFamily="34" charset="0"/>
                          <a:cs typeface="Arial" pitchFamily="34" charset="0"/>
                        </a:rPr>
                        <a:t>smoking and processing</a:t>
                      </a:r>
                      <a:r>
                        <a:rPr lang="en-US" sz="2000" baseline="0" dirty="0" smtClean="0">
                          <a:latin typeface="Arial" pitchFamily="34" charset="0"/>
                          <a:cs typeface="Arial" pitchFamily="34" charset="0"/>
                        </a:rPr>
                        <a:t> procedures; use of nitrites; proper cooking and refrigeration temperatures; sanitation</a:t>
                      </a:r>
                      <a:endParaRPr lang="en-US" sz="200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33200B2-8FF6-45BA-9D61-F19940EE51FF}" type="slidenum">
              <a:rPr lang="en-US" altLang="en-US" sz="1200">
                <a:solidFill>
                  <a:srgbClr val="898989"/>
                </a:solidFill>
              </a:rPr>
              <a:pPr>
                <a:spcBef>
                  <a:spcPct val="0"/>
                </a:spcBef>
                <a:buFontTx/>
                <a:buNone/>
              </a:pPr>
              <a:t>187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4206875"/>
        </p:xfrm>
        <a:graphic>
          <a:graphicData uri="http://schemas.openxmlformats.org/drawingml/2006/table">
            <a:tbl>
              <a:tblPr firstRow="1" bandRow="1">
                <a:tableStyleId>{D7AC3CCA-C797-4891-BE02-D94E43425B78}</a:tableStyleId>
              </a:tblPr>
              <a:tblGrid>
                <a:gridCol w="24384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96291">
                <a:tc>
                  <a:txBody>
                    <a:bodyPr/>
                    <a:lstStyle/>
                    <a:p>
                      <a:pPr>
                        <a:buFontTx/>
                        <a:buNone/>
                      </a:pPr>
                      <a:r>
                        <a:rPr lang="en-US" sz="2000" b="1" dirty="0" smtClean="0">
                          <a:solidFill>
                            <a:schemeClr val="bg1"/>
                          </a:solidFill>
                          <a:latin typeface="Arial" pitchFamily="34" charset="0"/>
                          <a:cs typeface="Arial" pitchFamily="34" charset="0"/>
                        </a:rPr>
                        <a:t>Illness</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b="0" i="1" dirty="0" smtClean="0">
                          <a:latin typeface="Arial" pitchFamily="34" charset="0"/>
                          <a:cs typeface="Arial" pitchFamily="34" charset="0"/>
                        </a:rPr>
                        <a:t>Staphylococcal</a:t>
                      </a:r>
                      <a:r>
                        <a:rPr lang="en-US" sz="2000" b="0" baseline="0" dirty="0" smtClean="0">
                          <a:latin typeface="Arial" pitchFamily="34" charset="0"/>
                          <a:cs typeface="Arial" pitchFamily="34" charset="0"/>
                        </a:rPr>
                        <a:t> food infection</a:t>
                      </a:r>
                      <a:endParaRPr lang="en-US" sz="2000" b="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6291">
                <a:tc>
                  <a:txBody>
                    <a:bodyPr/>
                    <a:lstStyle/>
                    <a:p>
                      <a:pPr>
                        <a:buFontTx/>
                        <a:buNone/>
                      </a:pPr>
                      <a:r>
                        <a:rPr lang="en-US" sz="2000" b="1" dirty="0" smtClean="0">
                          <a:solidFill>
                            <a:schemeClr val="bg1"/>
                          </a:solidFill>
                          <a:latin typeface="Arial" pitchFamily="34" charset="0"/>
                          <a:cs typeface="Arial" pitchFamily="34" charset="0"/>
                        </a:rPr>
                        <a:t>Causative Agent</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i="0" dirty="0" smtClean="0">
                          <a:latin typeface="Arial" pitchFamily="34" charset="0"/>
                          <a:cs typeface="Arial" pitchFamily="34" charset="0"/>
                        </a:rPr>
                        <a:t>Enterotoxin produced</a:t>
                      </a:r>
                      <a:r>
                        <a:rPr lang="en-US" sz="2000" i="0" baseline="0" dirty="0" smtClean="0">
                          <a:latin typeface="Arial" pitchFamily="34" charset="0"/>
                          <a:cs typeface="Arial" pitchFamily="34" charset="0"/>
                        </a:rPr>
                        <a:t> by </a:t>
                      </a:r>
                      <a:r>
                        <a:rPr lang="en-US" sz="2000" i="1" baseline="0" dirty="0" smtClean="0">
                          <a:latin typeface="Arial" pitchFamily="34" charset="0"/>
                          <a:cs typeface="Arial" pitchFamily="34" charset="0"/>
                        </a:rPr>
                        <a:t>Staphylococcal </a:t>
                      </a:r>
                      <a:r>
                        <a:rPr lang="en-US" sz="2000" i="1" baseline="0" dirty="0" err="1" smtClean="0">
                          <a:latin typeface="Arial" pitchFamily="34" charset="0"/>
                          <a:cs typeface="Arial" pitchFamily="34" charset="0"/>
                        </a:rPr>
                        <a:t>aureus</a:t>
                      </a:r>
                      <a:endParaRPr lang="en-US" sz="2000" i="1"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01146">
                <a:tc>
                  <a:txBody>
                    <a:bodyPr/>
                    <a:lstStyle/>
                    <a:p>
                      <a:pPr>
                        <a:buFontTx/>
                        <a:buNone/>
                      </a:pPr>
                      <a:r>
                        <a:rPr lang="en-US" sz="2000" b="1" dirty="0" smtClean="0">
                          <a:solidFill>
                            <a:schemeClr val="bg1"/>
                          </a:solidFill>
                          <a:latin typeface="Arial" pitchFamily="34" charset="0"/>
                          <a:cs typeface="Arial" pitchFamily="34" charset="0"/>
                        </a:rPr>
                        <a:t>Symptoms</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000" dirty="0" smtClean="0">
                          <a:latin typeface="Arial" pitchFamily="34" charset="0"/>
                          <a:cs typeface="Arial" pitchFamily="34" charset="0"/>
                        </a:rPr>
                        <a:t>Nausea; vomiting; abdominal</a:t>
                      </a:r>
                      <a:r>
                        <a:rPr lang="en-US" sz="2000" baseline="0" dirty="0" smtClean="0">
                          <a:latin typeface="Arial" pitchFamily="34" charset="0"/>
                          <a:cs typeface="Arial" pitchFamily="34" charset="0"/>
                        </a:rPr>
                        <a:t> pain due to inflammation of the lining of the stomach and intestines</a:t>
                      </a:r>
                      <a:endParaRPr lang="en-US" sz="2000" b="1" u="sng"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291">
                <a:tc>
                  <a:txBody>
                    <a:bodyPr/>
                    <a:lstStyle/>
                    <a:p>
                      <a:pPr>
                        <a:buFontTx/>
                        <a:buNone/>
                      </a:pPr>
                      <a:r>
                        <a:rPr lang="en-US" sz="2000" b="1" dirty="0" smtClean="0">
                          <a:solidFill>
                            <a:schemeClr val="bg1"/>
                          </a:solidFill>
                          <a:latin typeface="Arial" pitchFamily="34" charset="0"/>
                          <a:cs typeface="Arial" pitchFamily="34" charset="0"/>
                        </a:rPr>
                        <a:t>Time of Onset</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smtClean="0">
                          <a:latin typeface="Arial" pitchFamily="34" charset="0"/>
                          <a:cs typeface="Arial" pitchFamily="34" charset="0"/>
                        </a:rPr>
                        <a:t>12 to 48 hours after consumption</a:t>
                      </a:r>
                      <a:endParaRPr lang="en-US" sz="200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06001">
                <a:tc>
                  <a:txBody>
                    <a:bodyPr/>
                    <a:lstStyle/>
                    <a:p>
                      <a:pPr>
                        <a:buFontTx/>
                        <a:buNone/>
                      </a:pPr>
                      <a:r>
                        <a:rPr lang="en-US" sz="2000" b="1" dirty="0" smtClean="0">
                          <a:solidFill>
                            <a:schemeClr val="bg1"/>
                          </a:solidFill>
                          <a:latin typeface="Arial" pitchFamily="34" charset="0"/>
                          <a:cs typeface="Arial" pitchFamily="34" charset="0"/>
                        </a:rPr>
                        <a:t>Meat Usually</a:t>
                      </a:r>
                      <a:r>
                        <a:rPr lang="en-US" sz="2000" b="1" baseline="0" dirty="0" smtClean="0">
                          <a:solidFill>
                            <a:schemeClr val="bg1"/>
                          </a:solidFill>
                          <a:latin typeface="Arial" pitchFamily="34" charset="0"/>
                          <a:cs typeface="Arial" pitchFamily="34" charset="0"/>
                        </a:rPr>
                        <a:t> Involved</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smtClean="0">
                          <a:latin typeface="Arial" pitchFamily="34" charset="0"/>
                          <a:cs typeface="Arial" pitchFamily="34" charset="0"/>
                        </a:rPr>
                        <a:t>Canned meats and seafood; smoked and processed</a:t>
                      </a:r>
                      <a:r>
                        <a:rPr lang="en-US" sz="2000" baseline="0" dirty="0" smtClean="0">
                          <a:latin typeface="Arial" pitchFamily="34" charset="0"/>
                          <a:cs typeface="Arial" pitchFamily="34" charset="0"/>
                        </a:rPr>
                        <a:t> meats and seafood; foods prepared by hand which do not require heating before consumption</a:t>
                      </a:r>
                      <a:endParaRPr lang="en-US" sz="200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10855">
                <a:tc>
                  <a:txBody>
                    <a:bodyPr/>
                    <a:lstStyle/>
                    <a:p>
                      <a:pPr>
                        <a:buFontTx/>
                        <a:buNone/>
                      </a:pPr>
                      <a:r>
                        <a:rPr lang="en-US" sz="2000" b="1" dirty="0" smtClean="0">
                          <a:solidFill>
                            <a:schemeClr val="bg1"/>
                          </a:solidFill>
                          <a:latin typeface="Arial" pitchFamily="34" charset="0"/>
                          <a:cs typeface="Arial" pitchFamily="34" charset="0"/>
                        </a:rPr>
                        <a:t>Preventative Measures</a:t>
                      </a:r>
                      <a:endParaRPr lang="en-US" sz="2000" b="1" dirty="0">
                        <a:solidFill>
                          <a:schemeClr val="bg1"/>
                        </a:solidFill>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000" dirty="0" smtClean="0">
                          <a:latin typeface="Arial" pitchFamily="34" charset="0"/>
                          <a:cs typeface="Arial" pitchFamily="34" charset="0"/>
                        </a:rPr>
                        <a:t>Canning</a:t>
                      </a:r>
                      <a:r>
                        <a:rPr lang="en-US" sz="2000" baseline="0" dirty="0" smtClean="0">
                          <a:latin typeface="Arial" pitchFamily="34" charset="0"/>
                          <a:cs typeface="Arial" pitchFamily="34" charset="0"/>
                        </a:rPr>
                        <a:t> at 176</a:t>
                      </a:r>
                      <a:r>
                        <a:rPr lang="en-US" sz="2000" baseline="0" dirty="0" smtClean="0">
                          <a:latin typeface="Arial"/>
                          <a:cs typeface="Arial"/>
                        </a:rPr>
                        <a:t>ºF (80</a:t>
                      </a:r>
                      <a:r>
                        <a:rPr lang="en-US" sz="2000" dirty="0" smtClean="0">
                          <a:latin typeface="Arial"/>
                          <a:cs typeface="Arial"/>
                        </a:rPr>
                        <a:t>ºC) </a:t>
                      </a:r>
                      <a:r>
                        <a:rPr lang="en-US" sz="2000" baseline="0" dirty="0" smtClean="0">
                          <a:latin typeface="Arial"/>
                          <a:cs typeface="Arial"/>
                        </a:rPr>
                        <a:t>for ten minutes; proper </a:t>
                      </a:r>
                      <a:r>
                        <a:rPr lang="en-US" sz="2000" dirty="0" smtClean="0">
                          <a:latin typeface="Arial" pitchFamily="34" charset="0"/>
                          <a:cs typeface="Arial" pitchFamily="34" charset="0"/>
                        </a:rPr>
                        <a:t>smoking and processing</a:t>
                      </a:r>
                      <a:r>
                        <a:rPr lang="en-US" sz="2000" baseline="0" dirty="0" smtClean="0">
                          <a:latin typeface="Arial" pitchFamily="34" charset="0"/>
                          <a:cs typeface="Arial" pitchFamily="34" charset="0"/>
                        </a:rPr>
                        <a:t> procedures; use of nitrites; proper cooking and refrigeration temperatures; sanitation</a:t>
                      </a:r>
                      <a:endParaRPr lang="en-US" sz="2000" dirty="0">
                        <a:latin typeface="Arial" pitchFamily="34" charset="0"/>
                        <a:cs typeface="Arial" pitchFamily="34" charset="0"/>
                      </a:endParaRPr>
                    </a:p>
                  </a:txBody>
                  <a:tcPr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9410579-B9BA-4B3B-ABA1-F1180AFAB3B0}" type="slidenum">
              <a:rPr lang="en-US" altLang="en-US" sz="1200">
                <a:solidFill>
                  <a:srgbClr val="898989"/>
                </a:solidFill>
              </a:rPr>
              <a:pPr>
                <a:spcBef>
                  <a:spcPct val="0"/>
                </a:spcBef>
                <a:buFontTx/>
                <a:buNone/>
              </a:pPr>
              <a:t>188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3749674"/>
        </p:xfrm>
        <a:graphic>
          <a:graphicData uri="http://schemas.openxmlformats.org/drawingml/2006/table">
            <a:tbl>
              <a:tblPr firstRow="1" bandRow="1">
                <a:tableStyleId>{D7AC3CCA-C797-4891-BE02-D94E43425B78}</a:tableStyleId>
              </a:tblPr>
              <a:tblGrid>
                <a:gridCol w="24384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411541">
                <a:tc>
                  <a:txBody>
                    <a:bodyPr/>
                    <a:lstStyle/>
                    <a:p>
                      <a:pPr>
                        <a:buFontTx/>
                        <a:buNone/>
                      </a:pPr>
                      <a:r>
                        <a:rPr lang="en-US" sz="2100" b="1" dirty="0" smtClean="0">
                          <a:solidFill>
                            <a:schemeClr val="bg1"/>
                          </a:solidFill>
                          <a:latin typeface="Arial" pitchFamily="34" charset="0"/>
                          <a:cs typeface="Arial" pitchFamily="34" charset="0"/>
                        </a:rPr>
                        <a:t>Illness</a:t>
                      </a:r>
                      <a:endParaRPr lang="en-US" sz="2100" b="1" dirty="0">
                        <a:solidFill>
                          <a:schemeClr val="bg1"/>
                        </a:solidFill>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1" baseline="0" dirty="0" smtClean="0">
                          <a:latin typeface="Arial" pitchFamily="34" charset="0"/>
                          <a:cs typeface="Arial" pitchFamily="34" charset="0"/>
                        </a:rPr>
                        <a:t>Perfringens</a:t>
                      </a:r>
                      <a:r>
                        <a:rPr lang="en-US" sz="2100" b="0" baseline="0" dirty="0" smtClean="0">
                          <a:latin typeface="Arial" pitchFamily="34" charset="0"/>
                          <a:cs typeface="Arial" pitchFamily="34" charset="0"/>
                        </a:rPr>
                        <a:t> food infection</a:t>
                      </a:r>
                      <a:endParaRPr lang="en-US" sz="2100" b="0" dirty="0">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1541">
                <a:tc>
                  <a:txBody>
                    <a:bodyPr/>
                    <a:lstStyle/>
                    <a:p>
                      <a:pPr>
                        <a:buFontTx/>
                        <a:buNone/>
                      </a:pPr>
                      <a:r>
                        <a:rPr lang="en-US" sz="2100" b="1" dirty="0" smtClean="0">
                          <a:solidFill>
                            <a:schemeClr val="bg1"/>
                          </a:solidFill>
                          <a:latin typeface="Arial" pitchFamily="34" charset="0"/>
                          <a:cs typeface="Arial" pitchFamily="34" charset="0"/>
                        </a:rPr>
                        <a:t>Causative Agent</a:t>
                      </a:r>
                      <a:endParaRPr lang="en-US" sz="2100" b="1" dirty="0">
                        <a:solidFill>
                          <a:schemeClr val="bg1"/>
                        </a:solidFill>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smtClean="0">
                          <a:latin typeface="Arial" pitchFamily="34" charset="0"/>
                          <a:cs typeface="Arial" pitchFamily="34" charset="0"/>
                        </a:rPr>
                        <a:t>Clostridium </a:t>
                      </a:r>
                      <a:r>
                        <a:rPr lang="en-US" sz="2100" i="1" baseline="0" dirty="0" err="1" smtClean="0">
                          <a:latin typeface="Arial" pitchFamily="34" charset="0"/>
                          <a:cs typeface="Arial" pitchFamily="34" charset="0"/>
                        </a:rPr>
                        <a:t>perfringens</a:t>
                      </a:r>
                      <a:endParaRPr lang="en-US" sz="2100" i="1" dirty="0">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1648">
                <a:tc>
                  <a:txBody>
                    <a:bodyPr/>
                    <a:lstStyle/>
                    <a:p>
                      <a:pPr>
                        <a:buFontTx/>
                        <a:buNone/>
                      </a:pPr>
                      <a:r>
                        <a:rPr lang="en-US" sz="2100" b="1" dirty="0" smtClean="0">
                          <a:solidFill>
                            <a:schemeClr val="bg1"/>
                          </a:solidFill>
                          <a:latin typeface="Arial" pitchFamily="34" charset="0"/>
                          <a:cs typeface="Arial" pitchFamily="34" charset="0"/>
                        </a:rPr>
                        <a:t>Symptoms</a:t>
                      </a:r>
                      <a:endParaRPr lang="en-US" sz="2100" b="1" dirty="0">
                        <a:solidFill>
                          <a:schemeClr val="bg1"/>
                        </a:solidFill>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smtClean="0">
                          <a:latin typeface="Arial" pitchFamily="34" charset="0"/>
                          <a:cs typeface="Arial" pitchFamily="34" charset="0"/>
                        </a:rPr>
                        <a:t>Nausea; occasional vomiting; abdominal</a:t>
                      </a:r>
                      <a:r>
                        <a:rPr lang="en-US" sz="2100" baseline="0" dirty="0" smtClean="0">
                          <a:latin typeface="Arial" pitchFamily="34" charset="0"/>
                          <a:cs typeface="Arial" pitchFamily="34" charset="0"/>
                        </a:rPr>
                        <a:t> pain; diarrhea</a:t>
                      </a:r>
                      <a:endParaRPr lang="en-US" sz="2100" b="1" u="sng" dirty="0">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1541">
                <a:tc>
                  <a:txBody>
                    <a:bodyPr/>
                    <a:lstStyle/>
                    <a:p>
                      <a:pPr>
                        <a:buFontTx/>
                        <a:buNone/>
                      </a:pPr>
                      <a:r>
                        <a:rPr lang="en-US" sz="2100" b="1" dirty="0" smtClean="0">
                          <a:solidFill>
                            <a:schemeClr val="bg1"/>
                          </a:solidFill>
                          <a:latin typeface="Arial" pitchFamily="34" charset="0"/>
                          <a:cs typeface="Arial" pitchFamily="34" charset="0"/>
                        </a:rPr>
                        <a:t>Time of Onset</a:t>
                      </a:r>
                      <a:endParaRPr lang="en-US" sz="2100" b="1" dirty="0">
                        <a:solidFill>
                          <a:schemeClr val="bg1"/>
                        </a:solidFill>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8 to 24 hours after consumption</a:t>
                      </a:r>
                      <a:endParaRPr lang="en-US" sz="2100" dirty="0">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1648">
                <a:tc>
                  <a:txBody>
                    <a:bodyPr/>
                    <a:lstStyle/>
                    <a:p>
                      <a:pPr>
                        <a:buFontTx/>
                        <a:buNone/>
                      </a:pPr>
                      <a:r>
                        <a:rPr lang="en-US" sz="2100" b="1" dirty="0" smtClean="0">
                          <a:solidFill>
                            <a:schemeClr val="bg1"/>
                          </a:solidFill>
                          <a:latin typeface="Arial" pitchFamily="34" charset="0"/>
                          <a:cs typeface="Arial" pitchFamily="34" charset="0"/>
                        </a:rPr>
                        <a:t>Meat Usually</a:t>
                      </a:r>
                      <a:r>
                        <a:rPr lang="en-US" sz="2100" b="1" baseline="0" dirty="0" smtClean="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Cooked meat, poultry</a:t>
                      </a:r>
                      <a:r>
                        <a:rPr lang="en-US" sz="2100" baseline="0" dirty="0" smtClean="0">
                          <a:latin typeface="Arial" pitchFamily="34" charset="0"/>
                          <a:cs typeface="Arial" pitchFamily="34" charset="0"/>
                        </a:rPr>
                        <a:t> and fish held at non-refrigerated temperatures for long periods of time</a:t>
                      </a:r>
                      <a:endParaRPr lang="en-US" sz="2100" dirty="0">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51755">
                <a:tc>
                  <a:txBody>
                    <a:bodyPr/>
                    <a:lstStyle/>
                    <a:p>
                      <a:pPr>
                        <a:buFontTx/>
                        <a:buNone/>
                      </a:pPr>
                      <a:r>
                        <a:rPr lang="en-US" sz="2100" b="1" dirty="0" smtClean="0">
                          <a:solidFill>
                            <a:schemeClr val="bg1"/>
                          </a:solidFill>
                          <a:latin typeface="Arial" pitchFamily="34" charset="0"/>
                          <a:cs typeface="Arial" pitchFamily="34" charset="0"/>
                        </a:rPr>
                        <a:t>Preventative Measures</a:t>
                      </a:r>
                      <a:endParaRPr lang="en-US" sz="2100" b="1" dirty="0">
                        <a:solidFill>
                          <a:schemeClr val="bg1"/>
                        </a:solidFill>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Prompt refrigeration</a:t>
                      </a:r>
                      <a:r>
                        <a:rPr lang="en-US" sz="2100" baseline="0" dirty="0" smtClean="0">
                          <a:latin typeface="Arial" pitchFamily="34" charset="0"/>
                          <a:cs typeface="Arial" pitchFamily="34" charset="0"/>
                        </a:rPr>
                        <a:t> of unconsumed cooked meat, gravy and fish; maintenance of refrigeration equipment; sanitation</a:t>
                      </a:r>
                      <a:endParaRPr lang="en-US" sz="2100" dirty="0">
                        <a:latin typeface="Arial" pitchFamily="34" charset="0"/>
                        <a:cs typeface="Arial" pitchFamily="34" charset="0"/>
                      </a:endParaRPr>
                    </a:p>
                  </a:txBody>
                  <a:tcPr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3CD0D20-964E-462C-B546-B3EBC281DA22}" type="slidenum">
              <a:rPr lang="en-US" altLang="en-US" sz="1200">
                <a:solidFill>
                  <a:srgbClr val="898989"/>
                </a:solidFill>
              </a:rPr>
              <a:pPr>
                <a:spcBef>
                  <a:spcPct val="0"/>
                </a:spcBef>
                <a:buFontTx/>
                <a:buNone/>
              </a:pPr>
              <a:t>189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4389438"/>
        </p:xfrm>
        <a:graphic>
          <a:graphicData uri="http://schemas.openxmlformats.org/drawingml/2006/table">
            <a:tbl>
              <a:tblPr firstRow="1" bandRow="1">
                <a:tableStyleId>{D7AC3CCA-C797-4891-BE02-D94E43425B78}</a:tableStyleId>
              </a:tblPr>
              <a:tblGrid>
                <a:gridCol w="24384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411498">
                <a:tc>
                  <a:txBody>
                    <a:bodyPr/>
                    <a:lstStyle/>
                    <a:p>
                      <a:pPr>
                        <a:buFontTx/>
                        <a:buNone/>
                      </a:pPr>
                      <a:r>
                        <a:rPr lang="en-US" sz="2100" b="1" dirty="0" smtClean="0">
                          <a:solidFill>
                            <a:schemeClr val="bg1"/>
                          </a:solidFill>
                          <a:latin typeface="Arial" pitchFamily="34" charset="0"/>
                          <a:cs typeface="Arial" pitchFamily="34" charset="0"/>
                        </a:rPr>
                        <a:t>Illness</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0" baseline="0" dirty="0" smtClean="0">
                          <a:latin typeface="Arial" pitchFamily="34" charset="0"/>
                          <a:cs typeface="Arial" pitchFamily="34" charset="0"/>
                        </a:rPr>
                        <a:t>Salmonellosis, food infection</a:t>
                      </a:r>
                      <a:endParaRPr lang="en-US" sz="2100" b="0" i="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1573">
                <a:tc>
                  <a:txBody>
                    <a:bodyPr/>
                    <a:lstStyle/>
                    <a:p>
                      <a:pPr>
                        <a:buFontTx/>
                        <a:buNone/>
                      </a:pPr>
                      <a:r>
                        <a:rPr lang="en-US" sz="2100" b="1" dirty="0" smtClean="0">
                          <a:solidFill>
                            <a:schemeClr val="bg1"/>
                          </a:solidFill>
                          <a:latin typeface="Arial" pitchFamily="34" charset="0"/>
                          <a:cs typeface="Arial" pitchFamily="34" charset="0"/>
                        </a:rPr>
                        <a:t>Causative Agent</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smtClean="0">
                          <a:latin typeface="Arial" pitchFamily="34" charset="0"/>
                          <a:cs typeface="Arial" pitchFamily="34" charset="0"/>
                        </a:rPr>
                        <a:t>Salmonella spp.</a:t>
                      </a:r>
                      <a:r>
                        <a:rPr lang="en-US" sz="2100" i="0" baseline="0" dirty="0" smtClean="0">
                          <a:latin typeface="Arial" pitchFamily="34" charset="0"/>
                          <a:cs typeface="Arial" pitchFamily="34" charset="0"/>
                        </a:rPr>
                        <a:t>, over 1,200 species of </a:t>
                      </a:r>
                      <a:r>
                        <a:rPr lang="en-US" sz="2100" i="1" baseline="0" dirty="0" smtClean="0">
                          <a:latin typeface="Arial" pitchFamily="34" charset="0"/>
                          <a:cs typeface="Arial" pitchFamily="34" charset="0"/>
                        </a:rPr>
                        <a:t>Salmonella </a:t>
                      </a:r>
                      <a:r>
                        <a:rPr lang="en-US" sz="2100" i="0" baseline="0" dirty="0" smtClean="0">
                          <a:latin typeface="Arial" pitchFamily="34" charset="0"/>
                          <a:cs typeface="Arial" pitchFamily="34" charset="0"/>
                        </a:rPr>
                        <a:t>cause illness when ingested</a:t>
                      </a:r>
                      <a:endParaRPr lang="en-US" sz="2100" i="1"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1573">
                <a:tc>
                  <a:txBody>
                    <a:bodyPr/>
                    <a:lstStyle/>
                    <a:p>
                      <a:pPr>
                        <a:buFontTx/>
                        <a:buNone/>
                      </a:pPr>
                      <a:r>
                        <a:rPr lang="en-US" sz="2100" b="1" dirty="0" smtClean="0">
                          <a:solidFill>
                            <a:schemeClr val="bg1"/>
                          </a:solidFill>
                          <a:latin typeface="Arial" pitchFamily="34" charset="0"/>
                          <a:cs typeface="Arial" pitchFamily="34" charset="0"/>
                        </a:rPr>
                        <a:t>Symptoms</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smtClean="0">
                          <a:latin typeface="Arial" pitchFamily="34" charset="0"/>
                          <a:cs typeface="Arial" pitchFamily="34" charset="0"/>
                        </a:rPr>
                        <a:t>Nausea; vomiting; abdominal</a:t>
                      </a:r>
                      <a:r>
                        <a:rPr lang="en-US" sz="2100" baseline="0" dirty="0" smtClean="0">
                          <a:latin typeface="Arial" pitchFamily="34" charset="0"/>
                          <a:cs typeface="Arial" pitchFamily="34" charset="0"/>
                        </a:rPr>
                        <a:t> pain; diarrhea; fever; possible chills and headache</a:t>
                      </a:r>
                      <a:endParaRPr lang="en-US" sz="2100" b="1" u="sng"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1498">
                <a:tc>
                  <a:txBody>
                    <a:bodyPr/>
                    <a:lstStyle/>
                    <a:p>
                      <a:pPr>
                        <a:buFontTx/>
                        <a:buNone/>
                      </a:pPr>
                      <a:r>
                        <a:rPr lang="en-US" sz="2100" b="1" dirty="0" smtClean="0">
                          <a:solidFill>
                            <a:schemeClr val="bg1"/>
                          </a:solidFill>
                          <a:latin typeface="Arial" pitchFamily="34" charset="0"/>
                          <a:cs typeface="Arial" pitchFamily="34" charset="0"/>
                        </a:rPr>
                        <a:t>Time of Onset</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12 to 24 hours after consumption</a:t>
                      </a:r>
                      <a:endParaRPr lang="en-US" sz="210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51648">
                <a:tc>
                  <a:txBody>
                    <a:bodyPr/>
                    <a:lstStyle/>
                    <a:p>
                      <a:pPr>
                        <a:buFontTx/>
                        <a:buNone/>
                      </a:pPr>
                      <a:r>
                        <a:rPr lang="en-US" sz="2100" b="1" dirty="0" smtClean="0">
                          <a:solidFill>
                            <a:schemeClr val="bg1"/>
                          </a:solidFill>
                          <a:latin typeface="Arial" pitchFamily="34" charset="0"/>
                          <a:cs typeface="Arial" pitchFamily="34" charset="0"/>
                        </a:rPr>
                        <a:t>Meat Usually</a:t>
                      </a:r>
                      <a:r>
                        <a:rPr lang="en-US" sz="2100" b="1" baseline="0" dirty="0" smtClean="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Insufficiently cooked or re-heated</a:t>
                      </a:r>
                      <a:r>
                        <a:rPr lang="en-US" sz="2100" baseline="0" dirty="0" smtClean="0">
                          <a:latin typeface="Arial" pitchFamily="34" charset="0"/>
                          <a:cs typeface="Arial" pitchFamily="34" charset="0"/>
                        </a:rPr>
                        <a:t> meat, poultry and eggs; products kept unrefrigerated for long periods of time</a:t>
                      </a:r>
                      <a:endParaRPr lang="en-US" sz="210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51648">
                <a:tc>
                  <a:txBody>
                    <a:bodyPr/>
                    <a:lstStyle/>
                    <a:p>
                      <a:pPr>
                        <a:buFontTx/>
                        <a:buNone/>
                      </a:pPr>
                      <a:r>
                        <a:rPr lang="en-US" sz="2100" b="1" dirty="0" smtClean="0">
                          <a:solidFill>
                            <a:schemeClr val="bg1"/>
                          </a:solidFill>
                          <a:latin typeface="Arial" pitchFamily="34" charset="0"/>
                          <a:cs typeface="Arial" pitchFamily="34" charset="0"/>
                        </a:rPr>
                        <a:t>Preventative Measures</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Properly</a:t>
                      </a:r>
                      <a:r>
                        <a:rPr lang="en-US" sz="2100" baseline="0" dirty="0" smtClean="0">
                          <a:latin typeface="Arial" pitchFamily="34" charset="0"/>
                          <a:cs typeface="Arial" pitchFamily="34" charset="0"/>
                        </a:rPr>
                        <a:t> cooking food products; proper refrigeration and packaging; cleanliness of food handlers; sanitation of equipment</a:t>
                      </a:r>
                      <a:endParaRPr lang="en-US" sz="210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3600" dirty="0"/>
              <a:t>The Humane Methods of Slaughter Act</a:t>
            </a:r>
          </a:p>
        </p:txBody>
      </p:sp>
      <p:sp>
        <p:nvSpPr>
          <p:cNvPr id="59395" name="Content Placeholder 2"/>
          <p:cNvSpPr>
            <a:spLocks noGrp="1"/>
          </p:cNvSpPr>
          <p:nvPr>
            <p:ph idx="1"/>
          </p:nvPr>
        </p:nvSpPr>
        <p:spPr/>
        <p:txBody>
          <a:bodyPr/>
          <a:lstStyle/>
          <a:p>
            <a:pPr eaLnBrk="1" hangingPunct="1"/>
            <a:r>
              <a:rPr lang="en-US" altLang="en-US" smtClean="0">
                <a:latin typeface="Arial" charset="0"/>
                <a:cs typeface="Arial" charset="0"/>
              </a:rPr>
              <a:t>Allows exceptions for ritual slaughtering practices</a:t>
            </a:r>
            <a:endParaRPr lang="en-US" altLang="en-US" sz="2800" smtClean="0">
              <a:latin typeface="Arial" charset="0"/>
              <a:cs typeface="Arial" charset="0"/>
            </a:endParaRPr>
          </a:p>
          <a:p>
            <a:pPr lvl="1" eaLnBrk="1" hangingPunct="1"/>
            <a:r>
              <a:rPr lang="en-US" altLang="en-US" smtClean="0">
                <a:latin typeface="Arial" charset="0"/>
                <a:cs typeface="Arial" charset="0"/>
              </a:rPr>
              <a:t>Halal: method of slaughter, meat processing and handling according to Islamic dietary laws in accordance with the Quran</a:t>
            </a:r>
            <a:endParaRPr lang="en-US" altLang="en-US" sz="2400" smtClean="0">
              <a:latin typeface="Arial" charset="0"/>
              <a:cs typeface="Arial" charset="0"/>
            </a:endParaRPr>
          </a:p>
          <a:p>
            <a:pPr lvl="1" eaLnBrk="1" hangingPunct="1"/>
            <a:r>
              <a:rPr lang="en-US" altLang="en-US" smtClean="0">
                <a:latin typeface="Arial" charset="0"/>
                <a:cs typeface="Arial" charset="0"/>
              </a:rPr>
              <a:t>Kosher: method of slaughter, meat processing and handling according to the Jewish dietary laws in accordance with the Torah</a:t>
            </a:r>
            <a:endParaRPr lang="en-US" altLang="en-US" sz="2400" smtClean="0">
              <a:latin typeface="Arial" charset="0"/>
              <a:cs typeface="Arial" charset="0"/>
            </a:endParaRPr>
          </a:p>
          <a:p>
            <a:pPr eaLnBrk="1" hangingPunct="1"/>
            <a:endParaRPr lang="en-US" altLang="en-US" smtClean="0">
              <a:latin typeface="Arial" charset="0"/>
              <a:cs typeface="Arial" charset="0"/>
            </a:endParaRPr>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872D06E-4CAC-47DB-9BCA-EE66AB9D234F}" type="slidenum">
              <a:rPr lang="en-US" altLang="en-US" sz="1200">
                <a:solidFill>
                  <a:srgbClr val="898989"/>
                </a:solidFill>
              </a:rPr>
              <a:pPr>
                <a:spcBef>
                  <a:spcPct val="0"/>
                </a:spcBef>
                <a:buFontTx/>
                <a:buNone/>
              </a:pPr>
              <a:t>19</a:t>
            </a:fld>
            <a:endParaRPr lang="en-US" altLang="en-US" sz="1200">
              <a:solidFill>
                <a:srgbClr val="898989"/>
              </a:solidFill>
            </a:endParaRPr>
          </a:p>
        </p:txBody>
      </p:sp>
      <p:sp>
        <p:nvSpPr>
          <p:cNvPr id="59397" name="TextBox 4"/>
          <p:cNvSpPr txBox="1">
            <a:spLocks noChangeArrowheads="1"/>
          </p:cNvSpPr>
          <p:nvPr/>
        </p:nvSpPr>
        <p:spPr bwMode="auto">
          <a:xfrm>
            <a:off x="1066800" y="5630863"/>
            <a:ext cx="7010400" cy="83185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Halal is Arabic for “permitted” or “lawful.” Kosher is Hebrew for “properly prepared.” </a:t>
            </a:r>
          </a:p>
        </p:txBody>
      </p:sp>
      <p:pic>
        <p:nvPicPr>
          <p:cNvPr id="5939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57324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FA8275C-97AF-4BB4-8AD9-93DF1699490E}" type="slidenum">
              <a:rPr lang="en-US" altLang="en-US" sz="1200">
                <a:solidFill>
                  <a:srgbClr val="898989"/>
                </a:solidFill>
              </a:rPr>
              <a:pPr>
                <a:spcBef>
                  <a:spcPct val="0"/>
                </a:spcBef>
                <a:buFontTx/>
                <a:buNone/>
              </a:pPr>
              <a:t>190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4068960"/>
        </p:xfrm>
        <a:graphic>
          <a:graphicData uri="http://schemas.openxmlformats.org/drawingml/2006/table">
            <a:tbl>
              <a:tblPr firstRow="1" bandRow="1">
                <a:tableStyleId>{D7AC3CCA-C797-4891-BE02-D94E43425B78}</a:tableStyleId>
              </a:tblPr>
              <a:tblGrid>
                <a:gridCol w="24384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411442">
                <a:tc>
                  <a:txBody>
                    <a:bodyPr/>
                    <a:lstStyle/>
                    <a:p>
                      <a:pPr>
                        <a:buFontTx/>
                        <a:buNone/>
                      </a:pPr>
                      <a:r>
                        <a:rPr lang="en-US" sz="2100" b="1" dirty="0" smtClean="0">
                          <a:solidFill>
                            <a:schemeClr val="bg1"/>
                          </a:solidFill>
                          <a:latin typeface="Arial" pitchFamily="34" charset="0"/>
                          <a:cs typeface="Arial" pitchFamily="34" charset="0"/>
                        </a:rPr>
                        <a:t>Illness</a:t>
                      </a:r>
                      <a:endParaRPr lang="en-US" sz="2100" b="1" dirty="0">
                        <a:solidFill>
                          <a:schemeClr val="bg1"/>
                        </a:solidFill>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0" baseline="0" dirty="0" err="1" smtClean="0">
                          <a:latin typeface="Arial" pitchFamily="34" charset="0"/>
                          <a:cs typeface="Arial" pitchFamily="34" charset="0"/>
                        </a:rPr>
                        <a:t>Listeriosis</a:t>
                      </a:r>
                      <a:r>
                        <a:rPr lang="en-US" sz="2100" b="0" i="0" baseline="0" dirty="0" smtClean="0">
                          <a:latin typeface="Arial" pitchFamily="34" charset="0"/>
                          <a:cs typeface="Arial" pitchFamily="34" charset="0"/>
                        </a:rPr>
                        <a:t>, food infection</a:t>
                      </a:r>
                      <a:endParaRPr lang="en-US" sz="2100" b="0" i="0" dirty="0">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1442">
                <a:tc>
                  <a:txBody>
                    <a:bodyPr/>
                    <a:lstStyle/>
                    <a:p>
                      <a:pPr>
                        <a:buFontTx/>
                        <a:buNone/>
                      </a:pPr>
                      <a:r>
                        <a:rPr lang="en-US" sz="2100" b="1" dirty="0" smtClean="0">
                          <a:solidFill>
                            <a:schemeClr val="bg1"/>
                          </a:solidFill>
                          <a:latin typeface="Arial" pitchFamily="34" charset="0"/>
                          <a:cs typeface="Arial" pitchFamily="34" charset="0"/>
                        </a:rPr>
                        <a:t>Causative Agent</a:t>
                      </a:r>
                      <a:endParaRPr lang="en-US" sz="2100" b="1" dirty="0">
                        <a:solidFill>
                          <a:schemeClr val="bg1"/>
                        </a:solidFill>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smtClean="0">
                          <a:latin typeface="Arial" pitchFamily="34" charset="0"/>
                          <a:cs typeface="Arial" pitchFamily="34" charset="0"/>
                        </a:rPr>
                        <a:t>Listeria </a:t>
                      </a:r>
                      <a:r>
                        <a:rPr lang="en-US" sz="2100" i="1" baseline="0" dirty="0" err="1" smtClean="0">
                          <a:latin typeface="Arial" pitchFamily="34" charset="0"/>
                          <a:cs typeface="Arial" pitchFamily="34" charset="0"/>
                        </a:rPr>
                        <a:t>monocytogenes</a:t>
                      </a:r>
                      <a:endParaRPr lang="en-US" sz="2100" i="1" dirty="0">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51486">
                <a:tc>
                  <a:txBody>
                    <a:bodyPr/>
                    <a:lstStyle/>
                    <a:p>
                      <a:pPr>
                        <a:buFontTx/>
                        <a:buNone/>
                      </a:pPr>
                      <a:r>
                        <a:rPr lang="en-US" sz="2100" b="1" dirty="0" smtClean="0">
                          <a:solidFill>
                            <a:schemeClr val="bg1"/>
                          </a:solidFill>
                          <a:latin typeface="Arial" pitchFamily="34" charset="0"/>
                          <a:cs typeface="Arial" pitchFamily="34" charset="0"/>
                        </a:rPr>
                        <a:t>Symptoms</a:t>
                      </a:r>
                      <a:endParaRPr lang="en-US" sz="2100" b="1" dirty="0">
                        <a:solidFill>
                          <a:schemeClr val="bg1"/>
                        </a:solidFill>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smtClean="0">
                          <a:latin typeface="Arial" pitchFamily="34" charset="0"/>
                          <a:cs typeface="Arial" pitchFamily="34" charset="0"/>
                        </a:rPr>
                        <a:t>Fever;</a:t>
                      </a:r>
                      <a:r>
                        <a:rPr lang="en-US" sz="2100" baseline="0" dirty="0" smtClean="0">
                          <a:latin typeface="Arial" pitchFamily="34" charset="0"/>
                          <a:cs typeface="Arial" pitchFamily="34" charset="0"/>
                        </a:rPr>
                        <a:t> headache; n</a:t>
                      </a:r>
                      <a:r>
                        <a:rPr lang="en-US" sz="2100" dirty="0" smtClean="0">
                          <a:latin typeface="Arial" pitchFamily="34" charset="0"/>
                          <a:cs typeface="Arial" pitchFamily="34" charset="0"/>
                        </a:rPr>
                        <a:t>ausea; vomiting; monocytosis, meningitis;</a:t>
                      </a:r>
                      <a:r>
                        <a:rPr lang="en-US" sz="2100" baseline="0" dirty="0" smtClean="0">
                          <a:latin typeface="Arial" pitchFamily="34" charset="0"/>
                          <a:cs typeface="Arial" pitchFamily="34" charset="0"/>
                        </a:rPr>
                        <a:t> septicemia; miscarriage; localized external and internal lesions; pharyngitis</a:t>
                      </a:r>
                      <a:endParaRPr lang="en-US" sz="2100" b="1" u="sng" dirty="0">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1464">
                <a:tc>
                  <a:txBody>
                    <a:bodyPr/>
                    <a:lstStyle/>
                    <a:p>
                      <a:pPr>
                        <a:buFontTx/>
                        <a:buNone/>
                      </a:pPr>
                      <a:r>
                        <a:rPr lang="en-US" sz="2100" b="1" dirty="0" smtClean="0">
                          <a:solidFill>
                            <a:schemeClr val="bg1"/>
                          </a:solidFill>
                          <a:latin typeface="Arial" pitchFamily="34" charset="0"/>
                          <a:cs typeface="Arial" pitchFamily="34" charset="0"/>
                        </a:rPr>
                        <a:t>Time of Onset</a:t>
                      </a:r>
                      <a:endParaRPr lang="en-US" sz="2100" b="1" dirty="0">
                        <a:solidFill>
                          <a:schemeClr val="bg1"/>
                        </a:solidFill>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Unknown, approximately</a:t>
                      </a:r>
                      <a:r>
                        <a:rPr lang="en-US" sz="2100" baseline="0" dirty="0" smtClean="0">
                          <a:latin typeface="Arial" pitchFamily="34" charset="0"/>
                          <a:cs typeface="Arial" pitchFamily="34" charset="0"/>
                        </a:rPr>
                        <a:t> four days to three weeks after</a:t>
                      </a:r>
                      <a:r>
                        <a:rPr lang="en-US" sz="2100" dirty="0" smtClean="0">
                          <a:latin typeface="Arial" pitchFamily="34" charset="0"/>
                          <a:cs typeface="Arial" pitchFamily="34" charset="0"/>
                        </a:rPr>
                        <a:t> consumption</a:t>
                      </a:r>
                      <a:endParaRPr lang="en-US" sz="2100" dirty="0">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1464">
                <a:tc>
                  <a:txBody>
                    <a:bodyPr/>
                    <a:lstStyle/>
                    <a:p>
                      <a:pPr>
                        <a:buFontTx/>
                        <a:buNone/>
                      </a:pPr>
                      <a:r>
                        <a:rPr lang="en-US" sz="2100" b="1" dirty="0" smtClean="0">
                          <a:solidFill>
                            <a:schemeClr val="bg1"/>
                          </a:solidFill>
                          <a:latin typeface="Arial" pitchFamily="34" charset="0"/>
                          <a:cs typeface="Arial" pitchFamily="34" charset="0"/>
                        </a:rPr>
                        <a:t>Meat Usually</a:t>
                      </a:r>
                      <a:r>
                        <a:rPr lang="en-US" sz="2100" b="1" baseline="0" dirty="0" smtClean="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Eggs;</a:t>
                      </a:r>
                      <a:r>
                        <a:rPr lang="en-US" sz="2100" baseline="0" dirty="0" smtClean="0">
                          <a:latin typeface="Arial" pitchFamily="34" charset="0"/>
                          <a:cs typeface="Arial" pitchFamily="34" charset="0"/>
                        </a:rPr>
                        <a:t> processed meats; fresh meats and poultry products; raw and smoked fish</a:t>
                      </a:r>
                      <a:endParaRPr lang="en-US" sz="2100" dirty="0">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31464">
                <a:tc>
                  <a:txBody>
                    <a:bodyPr/>
                    <a:lstStyle/>
                    <a:p>
                      <a:pPr>
                        <a:buFontTx/>
                        <a:buNone/>
                      </a:pPr>
                      <a:r>
                        <a:rPr lang="en-US" sz="2100" b="1" dirty="0" smtClean="0">
                          <a:solidFill>
                            <a:schemeClr val="bg1"/>
                          </a:solidFill>
                          <a:latin typeface="Arial" pitchFamily="34" charset="0"/>
                          <a:cs typeface="Arial" pitchFamily="34" charset="0"/>
                        </a:rPr>
                        <a:t>Preventative Measures</a:t>
                      </a:r>
                      <a:endParaRPr lang="en-US" sz="2100" b="1" dirty="0">
                        <a:solidFill>
                          <a:schemeClr val="bg1"/>
                        </a:solidFill>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Proper hygiene practices</a:t>
                      </a:r>
                      <a:r>
                        <a:rPr lang="en-US" sz="2100" baseline="0" dirty="0" smtClean="0">
                          <a:latin typeface="Arial" pitchFamily="34" charset="0"/>
                          <a:cs typeface="Arial" pitchFamily="34" charset="0"/>
                        </a:rPr>
                        <a:t>; sanitation of equipment and facilities</a:t>
                      </a:r>
                      <a:endParaRPr lang="en-US" sz="2100" dirty="0">
                        <a:latin typeface="Arial" pitchFamily="34" charset="0"/>
                        <a:cs typeface="Arial" pitchFamily="34" charset="0"/>
                      </a:endParaRPr>
                    </a:p>
                  </a:txBody>
                  <a:tcPr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E135F14-1CA9-41F2-B0C0-874563FAFFD6}" type="slidenum">
              <a:rPr lang="en-US" altLang="en-US" sz="1200">
                <a:solidFill>
                  <a:srgbClr val="898989"/>
                </a:solidFill>
              </a:rPr>
              <a:pPr>
                <a:spcBef>
                  <a:spcPct val="0"/>
                </a:spcBef>
                <a:buFontTx/>
                <a:buNone/>
              </a:pPr>
              <a:t>191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4114800"/>
        </p:xfrm>
        <a:graphic>
          <a:graphicData uri="http://schemas.openxmlformats.org/drawingml/2006/table">
            <a:tbl>
              <a:tblPr firstRow="1" bandRow="1">
                <a:tableStyleId>{D7AC3CCA-C797-4891-BE02-D94E43425B78}</a:tableStyleId>
              </a:tblPr>
              <a:tblGrid>
                <a:gridCol w="24384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70840">
                <a:tc>
                  <a:txBody>
                    <a:bodyPr/>
                    <a:lstStyle/>
                    <a:p>
                      <a:pPr>
                        <a:buFontTx/>
                        <a:buNone/>
                      </a:pPr>
                      <a:r>
                        <a:rPr lang="en-US" sz="2100" b="1" dirty="0" smtClean="0">
                          <a:solidFill>
                            <a:schemeClr val="bg1"/>
                          </a:solidFill>
                          <a:latin typeface="Arial" pitchFamily="34" charset="0"/>
                          <a:cs typeface="Arial" pitchFamily="34" charset="0"/>
                        </a:rPr>
                        <a:t>Illness</a:t>
                      </a:r>
                      <a:endParaRPr lang="en-US" sz="21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0" baseline="0" dirty="0" smtClean="0">
                          <a:latin typeface="Arial" pitchFamily="34" charset="0"/>
                          <a:cs typeface="Arial" pitchFamily="34" charset="0"/>
                        </a:rPr>
                        <a:t>Trichinosis, food infection</a:t>
                      </a:r>
                      <a:endParaRPr lang="en-US" sz="2100" b="0" i="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1480">
                <a:tc>
                  <a:txBody>
                    <a:bodyPr/>
                    <a:lstStyle/>
                    <a:p>
                      <a:pPr>
                        <a:buFontTx/>
                        <a:buNone/>
                      </a:pPr>
                      <a:r>
                        <a:rPr lang="en-US" sz="2100" b="1" dirty="0" smtClean="0">
                          <a:solidFill>
                            <a:schemeClr val="bg1"/>
                          </a:solidFill>
                          <a:latin typeface="Arial" pitchFamily="34" charset="0"/>
                          <a:cs typeface="Arial" pitchFamily="34" charset="0"/>
                        </a:rPr>
                        <a:t>Causative Agent</a:t>
                      </a:r>
                      <a:endParaRPr lang="en-US" sz="21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err="1" smtClean="0">
                          <a:latin typeface="Arial" pitchFamily="34" charset="0"/>
                          <a:cs typeface="Arial" pitchFamily="34" charset="0"/>
                        </a:rPr>
                        <a:t>Trichinella</a:t>
                      </a:r>
                      <a:r>
                        <a:rPr lang="en-US" sz="2100" i="1" baseline="0" dirty="0" smtClean="0">
                          <a:latin typeface="Arial" pitchFamily="34" charset="0"/>
                          <a:cs typeface="Arial" pitchFamily="34" charset="0"/>
                        </a:rPr>
                        <a:t> </a:t>
                      </a:r>
                      <a:r>
                        <a:rPr lang="en-US" sz="2100" i="1" baseline="0" dirty="0" err="1" smtClean="0">
                          <a:latin typeface="Arial" pitchFamily="34" charset="0"/>
                          <a:cs typeface="Arial" pitchFamily="34" charset="0"/>
                        </a:rPr>
                        <a:t>spiralis</a:t>
                      </a:r>
                      <a:r>
                        <a:rPr lang="en-US" sz="2100" i="1" baseline="0" dirty="0" smtClean="0">
                          <a:latin typeface="Arial" pitchFamily="34" charset="0"/>
                          <a:cs typeface="Arial" pitchFamily="34" charset="0"/>
                        </a:rPr>
                        <a:t>, </a:t>
                      </a:r>
                      <a:r>
                        <a:rPr lang="en-US" sz="2100" i="0" baseline="0" dirty="0" smtClean="0">
                          <a:latin typeface="Arial" pitchFamily="34" charset="0"/>
                          <a:cs typeface="Arial" pitchFamily="34" charset="0"/>
                        </a:rPr>
                        <a:t>a nematode worm</a:t>
                      </a:r>
                      <a:endParaRPr lang="en-US" sz="2100" i="1"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buFontTx/>
                        <a:buNone/>
                      </a:pPr>
                      <a:r>
                        <a:rPr lang="en-US" sz="2100" b="1" dirty="0" smtClean="0">
                          <a:solidFill>
                            <a:schemeClr val="bg1"/>
                          </a:solidFill>
                          <a:latin typeface="Arial" pitchFamily="34" charset="0"/>
                          <a:cs typeface="Arial" pitchFamily="34" charset="0"/>
                        </a:rPr>
                        <a:t>Symptoms</a:t>
                      </a:r>
                      <a:endParaRPr lang="en-US" sz="21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smtClean="0">
                          <a:latin typeface="Arial" pitchFamily="34" charset="0"/>
                          <a:cs typeface="Arial" pitchFamily="34" charset="0"/>
                        </a:rPr>
                        <a:t>Nausea; vomiting; diarrhea; profuse sweating; fever; muscle soreness</a:t>
                      </a:r>
                      <a:endParaRPr lang="en-US" sz="2100" b="1" u="sng"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buFontTx/>
                        <a:buNone/>
                      </a:pPr>
                      <a:r>
                        <a:rPr lang="en-US" sz="2100" b="1" dirty="0" smtClean="0">
                          <a:solidFill>
                            <a:schemeClr val="bg1"/>
                          </a:solidFill>
                          <a:latin typeface="Arial" pitchFamily="34" charset="0"/>
                          <a:cs typeface="Arial" pitchFamily="34" charset="0"/>
                        </a:rPr>
                        <a:t>Time of Onset</a:t>
                      </a:r>
                      <a:endParaRPr lang="en-US" sz="21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2 to 28 days</a:t>
                      </a:r>
                      <a:endParaRPr lang="en-US" sz="2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buFontTx/>
                        <a:buNone/>
                      </a:pPr>
                      <a:r>
                        <a:rPr lang="en-US" sz="2100" b="1" dirty="0" smtClean="0">
                          <a:solidFill>
                            <a:schemeClr val="bg1"/>
                          </a:solidFill>
                          <a:latin typeface="Arial" pitchFamily="34" charset="0"/>
                          <a:cs typeface="Arial" pitchFamily="34" charset="0"/>
                        </a:rPr>
                        <a:t>Meat Usually</a:t>
                      </a:r>
                      <a:r>
                        <a:rPr lang="en-US" sz="2100" b="1" baseline="0" dirty="0" smtClean="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Improperly cooked pork and products containing pork</a:t>
                      </a:r>
                      <a:endParaRPr lang="en-US" sz="2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buFontTx/>
                        <a:buNone/>
                      </a:pPr>
                      <a:r>
                        <a:rPr lang="en-US" sz="2100" b="1" dirty="0" smtClean="0">
                          <a:solidFill>
                            <a:schemeClr val="bg1"/>
                          </a:solidFill>
                          <a:latin typeface="Arial" pitchFamily="34" charset="0"/>
                          <a:cs typeface="Arial" pitchFamily="34" charset="0"/>
                        </a:rPr>
                        <a:t>Preventative Measures</a:t>
                      </a:r>
                      <a:endParaRPr lang="en-US" sz="21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Cooking</a:t>
                      </a:r>
                      <a:r>
                        <a:rPr lang="en-US" sz="2100" baseline="0" dirty="0" smtClean="0">
                          <a:latin typeface="Arial" pitchFamily="34" charset="0"/>
                          <a:cs typeface="Arial" pitchFamily="34" charset="0"/>
                        </a:rPr>
                        <a:t> pork to at least 137</a:t>
                      </a:r>
                      <a:r>
                        <a:rPr lang="en-US" sz="2100" baseline="0" dirty="0" smtClean="0">
                          <a:latin typeface="Arial"/>
                          <a:cs typeface="Arial"/>
                        </a:rPr>
                        <a:t>ºF (58</a:t>
                      </a:r>
                      <a:r>
                        <a:rPr lang="en-US" sz="2100" dirty="0" smtClean="0">
                          <a:latin typeface="Arial"/>
                          <a:cs typeface="Arial"/>
                        </a:rPr>
                        <a:t>ºC</a:t>
                      </a:r>
                      <a:r>
                        <a:rPr lang="en-US" sz="2400" dirty="0" smtClean="0">
                          <a:latin typeface="Arial"/>
                          <a:cs typeface="Arial"/>
                        </a:rPr>
                        <a:t>)</a:t>
                      </a:r>
                      <a:r>
                        <a:rPr lang="en-US" sz="2100" baseline="0" dirty="0" smtClean="0">
                          <a:latin typeface="Arial"/>
                          <a:cs typeface="Arial"/>
                        </a:rPr>
                        <a:t>; freezing and storage of uncooked pork at 9ºF (-12</a:t>
                      </a:r>
                      <a:r>
                        <a:rPr lang="en-US" sz="2100" dirty="0" smtClean="0">
                          <a:latin typeface="Arial"/>
                          <a:cs typeface="Arial"/>
                        </a:rPr>
                        <a:t>ºC)</a:t>
                      </a:r>
                      <a:r>
                        <a:rPr lang="en-US" sz="2100" baseline="0" dirty="0" smtClean="0">
                          <a:latin typeface="Arial"/>
                          <a:cs typeface="Arial"/>
                        </a:rPr>
                        <a:t> or lower for a minimum of 20 days; avoid feeding swine raw garbage</a:t>
                      </a:r>
                      <a:endParaRPr lang="en-US" sz="2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0E3C045-778F-4E3F-96E8-AAB33CFF921A}" type="slidenum">
              <a:rPr lang="en-US" altLang="en-US" sz="1200">
                <a:solidFill>
                  <a:srgbClr val="898989"/>
                </a:solidFill>
              </a:rPr>
              <a:pPr>
                <a:spcBef>
                  <a:spcPct val="0"/>
                </a:spcBef>
                <a:buFontTx/>
                <a:buNone/>
              </a:pPr>
              <a:t>192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Common Foodborne Bacteria</a:t>
            </a:r>
            <a:endParaRPr lang="en-US" dirty="0"/>
          </a:p>
        </p:txBody>
      </p:sp>
      <p:graphicFrame>
        <p:nvGraphicFramePr>
          <p:cNvPr id="5" name="Content Placeholder 4"/>
          <p:cNvGraphicFramePr>
            <a:graphicFrameLocks noGrp="1"/>
          </p:cNvGraphicFramePr>
          <p:nvPr>
            <p:ph idx="1"/>
          </p:nvPr>
        </p:nvGraphicFramePr>
        <p:xfrm>
          <a:off x="190500" y="1616075"/>
          <a:ext cx="8763000" cy="4389437"/>
        </p:xfrm>
        <a:graphic>
          <a:graphicData uri="http://schemas.openxmlformats.org/drawingml/2006/table">
            <a:tbl>
              <a:tblPr firstRow="1" bandRow="1">
                <a:tableStyleId>{D7AC3CCA-C797-4891-BE02-D94E43425B78}</a:tableStyleId>
              </a:tblPr>
              <a:tblGrid>
                <a:gridCol w="24384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411498">
                <a:tc>
                  <a:txBody>
                    <a:bodyPr/>
                    <a:lstStyle/>
                    <a:p>
                      <a:pPr>
                        <a:buFontTx/>
                        <a:buNone/>
                      </a:pPr>
                      <a:r>
                        <a:rPr lang="en-US" sz="2100" b="1" dirty="0" smtClean="0">
                          <a:solidFill>
                            <a:schemeClr val="bg1"/>
                          </a:solidFill>
                          <a:latin typeface="Arial" pitchFamily="34" charset="0"/>
                          <a:cs typeface="Arial" pitchFamily="34" charset="0"/>
                        </a:rPr>
                        <a:t>Illness</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b="0" i="1" baseline="0" dirty="0" smtClean="0">
                          <a:latin typeface="Arial" pitchFamily="34" charset="0"/>
                          <a:cs typeface="Arial" pitchFamily="34" charset="0"/>
                        </a:rPr>
                        <a:t>E. coli, E. coli</a:t>
                      </a:r>
                      <a:r>
                        <a:rPr lang="en-US" sz="2100" b="0" i="0" baseline="0" dirty="0" smtClean="0">
                          <a:latin typeface="Arial" pitchFamily="34" charset="0"/>
                          <a:cs typeface="Arial" pitchFamily="34" charset="0"/>
                        </a:rPr>
                        <a:t> O157:H7; food infection</a:t>
                      </a:r>
                      <a:endParaRPr lang="en-US" sz="2100" b="0" i="1"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1498">
                <a:tc>
                  <a:txBody>
                    <a:bodyPr/>
                    <a:lstStyle/>
                    <a:p>
                      <a:pPr>
                        <a:buFontTx/>
                        <a:buNone/>
                      </a:pPr>
                      <a:r>
                        <a:rPr lang="en-US" sz="2100" b="1" dirty="0" smtClean="0">
                          <a:solidFill>
                            <a:schemeClr val="bg1"/>
                          </a:solidFill>
                          <a:latin typeface="Arial" pitchFamily="34" charset="0"/>
                          <a:cs typeface="Arial" pitchFamily="34" charset="0"/>
                        </a:rPr>
                        <a:t>Causative Agent</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i="1" baseline="0" dirty="0" smtClean="0">
                          <a:latin typeface="Arial" pitchFamily="34" charset="0"/>
                          <a:cs typeface="Arial" pitchFamily="34" charset="0"/>
                        </a:rPr>
                        <a:t>Escherichia coli</a:t>
                      </a:r>
                      <a:endParaRPr lang="en-US" sz="2100" i="1"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51648">
                <a:tc>
                  <a:txBody>
                    <a:bodyPr/>
                    <a:lstStyle/>
                    <a:p>
                      <a:pPr>
                        <a:buFontTx/>
                        <a:buNone/>
                      </a:pPr>
                      <a:r>
                        <a:rPr lang="en-US" sz="2100" b="1" dirty="0" smtClean="0">
                          <a:solidFill>
                            <a:schemeClr val="bg1"/>
                          </a:solidFill>
                          <a:latin typeface="Arial" pitchFamily="34" charset="0"/>
                          <a:cs typeface="Arial" pitchFamily="34" charset="0"/>
                        </a:rPr>
                        <a:t>Symptoms</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buSzPct val="90000"/>
                        <a:buFontTx/>
                        <a:buNone/>
                      </a:pPr>
                      <a:r>
                        <a:rPr lang="en-US" sz="2100" dirty="0" smtClean="0">
                          <a:latin typeface="Arial" pitchFamily="34" charset="0"/>
                          <a:cs typeface="Arial" pitchFamily="34" charset="0"/>
                        </a:rPr>
                        <a:t>Severe abdominal cramps; bloody diarrhea;</a:t>
                      </a:r>
                      <a:r>
                        <a:rPr lang="en-US" sz="2100" baseline="0" dirty="0" smtClean="0">
                          <a:latin typeface="Arial" pitchFamily="34" charset="0"/>
                          <a:cs typeface="Arial" pitchFamily="34" charset="0"/>
                        </a:rPr>
                        <a:t> n</a:t>
                      </a:r>
                      <a:r>
                        <a:rPr lang="en-US" sz="2100" dirty="0" smtClean="0">
                          <a:latin typeface="Arial" pitchFamily="34" charset="0"/>
                          <a:cs typeface="Arial" pitchFamily="34" charset="0"/>
                        </a:rPr>
                        <a:t>ausea; vomiting; diarrhea; possible complications from hemolytic uremic syndrome</a:t>
                      </a:r>
                      <a:endParaRPr lang="en-US" sz="2100" b="1" u="sng"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1498">
                <a:tc>
                  <a:txBody>
                    <a:bodyPr/>
                    <a:lstStyle/>
                    <a:p>
                      <a:pPr>
                        <a:buFontTx/>
                        <a:buNone/>
                      </a:pPr>
                      <a:r>
                        <a:rPr lang="en-US" sz="2100" b="1" dirty="0" smtClean="0">
                          <a:solidFill>
                            <a:schemeClr val="bg1"/>
                          </a:solidFill>
                          <a:latin typeface="Arial" pitchFamily="34" charset="0"/>
                          <a:cs typeface="Arial" pitchFamily="34" charset="0"/>
                        </a:rPr>
                        <a:t>Time of Onset</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3 to 4 days</a:t>
                      </a:r>
                      <a:endParaRPr lang="en-US" sz="210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1573">
                <a:tc>
                  <a:txBody>
                    <a:bodyPr/>
                    <a:lstStyle/>
                    <a:p>
                      <a:pPr>
                        <a:buFontTx/>
                        <a:buNone/>
                      </a:pPr>
                      <a:r>
                        <a:rPr lang="en-US" sz="2100" b="1" dirty="0" smtClean="0">
                          <a:solidFill>
                            <a:schemeClr val="bg1"/>
                          </a:solidFill>
                          <a:latin typeface="Arial" pitchFamily="34" charset="0"/>
                          <a:cs typeface="Arial" pitchFamily="34" charset="0"/>
                        </a:rPr>
                        <a:t>Meat Usually</a:t>
                      </a:r>
                      <a:r>
                        <a:rPr lang="en-US" sz="2100" b="1" baseline="0" dirty="0" smtClean="0">
                          <a:solidFill>
                            <a:schemeClr val="bg1"/>
                          </a:solidFill>
                          <a:latin typeface="Arial" pitchFamily="34" charset="0"/>
                          <a:cs typeface="Arial" pitchFamily="34" charset="0"/>
                        </a:rPr>
                        <a:t> Involved</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Raw and</a:t>
                      </a:r>
                      <a:r>
                        <a:rPr lang="en-US" sz="2100" baseline="0" dirty="0" smtClean="0">
                          <a:latin typeface="Arial" pitchFamily="34" charset="0"/>
                          <a:cs typeface="Arial" pitchFamily="34" charset="0"/>
                        </a:rPr>
                        <a:t> undercooked meat</a:t>
                      </a:r>
                      <a:endParaRPr lang="en-US" sz="210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71722">
                <a:tc>
                  <a:txBody>
                    <a:bodyPr/>
                    <a:lstStyle/>
                    <a:p>
                      <a:pPr>
                        <a:buFontTx/>
                        <a:buNone/>
                      </a:pPr>
                      <a:r>
                        <a:rPr lang="en-US" sz="2100" b="1" dirty="0" smtClean="0">
                          <a:solidFill>
                            <a:schemeClr val="bg1"/>
                          </a:solidFill>
                          <a:latin typeface="Arial" pitchFamily="34" charset="0"/>
                          <a:cs typeface="Arial" pitchFamily="34" charset="0"/>
                        </a:rPr>
                        <a:t>Preventative Measures</a:t>
                      </a:r>
                      <a:endParaRPr lang="en-US" sz="2100" b="1" dirty="0">
                        <a:solidFill>
                          <a:schemeClr val="bg1"/>
                        </a:solidFill>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buFontTx/>
                        <a:buNone/>
                      </a:pPr>
                      <a:r>
                        <a:rPr lang="en-US" sz="2100" dirty="0" smtClean="0">
                          <a:latin typeface="Arial" pitchFamily="34" charset="0"/>
                          <a:cs typeface="Arial" pitchFamily="34" charset="0"/>
                        </a:rPr>
                        <a:t>Cooking all ground meat to an</a:t>
                      </a:r>
                      <a:r>
                        <a:rPr lang="en-US" sz="2100" baseline="0" dirty="0" smtClean="0">
                          <a:latin typeface="Arial" pitchFamily="34" charset="0"/>
                          <a:cs typeface="Arial" pitchFamily="34" charset="0"/>
                        </a:rPr>
                        <a:t> internal temperature of 160</a:t>
                      </a:r>
                      <a:r>
                        <a:rPr lang="en-US" sz="2100" baseline="0" dirty="0" smtClean="0">
                          <a:latin typeface="Arial"/>
                          <a:cs typeface="Arial"/>
                        </a:rPr>
                        <a:t>ºF (71</a:t>
                      </a:r>
                      <a:r>
                        <a:rPr lang="en-US" sz="2100" dirty="0" smtClean="0">
                          <a:latin typeface="Arial"/>
                          <a:cs typeface="Arial"/>
                        </a:rPr>
                        <a:t>ºC)</a:t>
                      </a:r>
                      <a:r>
                        <a:rPr lang="en-US" sz="2100" baseline="0" dirty="0" smtClean="0">
                          <a:latin typeface="Arial"/>
                          <a:cs typeface="Arial"/>
                        </a:rPr>
                        <a:t>; cooking all exposed surfaces of whole muscle products to an external temperature of 160ºF (71</a:t>
                      </a:r>
                      <a:r>
                        <a:rPr lang="en-US" sz="2100" dirty="0" smtClean="0">
                          <a:latin typeface="Arial"/>
                          <a:cs typeface="Arial"/>
                        </a:rPr>
                        <a:t>ºC)</a:t>
                      </a:r>
                      <a:endParaRPr lang="en-US" sz="2100" dirty="0">
                        <a:latin typeface="Arial" pitchFamily="34" charset="0"/>
                        <a:cs typeface="Arial" pitchFamily="34" charset="0"/>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Resources</a:t>
            </a:r>
            <a:endParaRPr lang="en-US" dirty="0"/>
          </a:p>
        </p:txBody>
      </p:sp>
      <p:sp>
        <p:nvSpPr>
          <p:cNvPr id="433155" name="Content Placeholder 2"/>
          <p:cNvSpPr>
            <a:spLocks noGrp="1"/>
          </p:cNvSpPr>
          <p:nvPr>
            <p:ph idx="1"/>
          </p:nvPr>
        </p:nvSpPr>
        <p:spPr/>
        <p:txBody>
          <a:bodyPr/>
          <a:lstStyle/>
          <a:p>
            <a:pPr eaLnBrk="1" hangingPunct="1"/>
            <a:r>
              <a:rPr lang="en-US" altLang="en-US" sz="1800" dirty="0" smtClean="0">
                <a:latin typeface="Arial" charset="0"/>
                <a:cs typeface="Arial" charset="0"/>
              </a:rPr>
              <a:t>“Lessons on Meat.” National Livestock and Meat Board, Beef Promotion and Research Board, and National Pork Board. 1991.</a:t>
            </a:r>
          </a:p>
          <a:p>
            <a:pPr eaLnBrk="1" hangingPunct="1"/>
            <a:r>
              <a:rPr lang="en-US" altLang="en-US" sz="1800" dirty="0" err="1" smtClean="0">
                <a:latin typeface="Arial" charset="0"/>
                <a:cs typeface="Arial" charset="0"/>
              </a:rPr>
              <a:t>Savell</a:t>
            </a:r>
            <a:r>
              <a:rPr lang="en-US" altLang="en-US" sz="1800" dirty="0" smtClean="0">
                <a:latin typeface="Arial" charset="0"/>
                <a:cs typeface="Arial" charset="0"/>
              </a:rPr>
              <a:t> J.W., Smith G.C. (2009). </a:t>
            </a:r>
            <a:r>
              <a:rPr lang="en-US" altLang="en-US" sz="1800" i="1" dirty="0" smtClean="0">
                <a:latin typeface="Arial" charset="0"/>
                <a:cs typeface="Arial" charset="0"/>
              </a:rPr>
              <a:t>Meat Science Laboratory Manual. </a:t>
            </a:r>
            <a:br>
              <a:rPr lang="en-US" altLang="en-US" sz="1800" i="1" dirty="0" smtClean="0">
                <a:latin typeface="Arial" charset="0"/>
                <a:cs typeface="Arial" charset="0"/>
              </a:rPr>
            </a:br>
            <a:r>
              <a:rPr lang="en-US" altLang="en-US" sz="1800" dirty="0" smtClean="0">
                <a:latin typeface="Arial" charset="0"/>
                <a:cs typeface="Arial" charset="0"/>
              </a:rPr>
              <a:t>(8 ed.). American Press. </a:t>
            </a:r>
            <a:endParaRPr lang="en-US" altLang="en-US" sz="1800" i="1" dirty="0" smtClean="0">
              <a:latin typeface="Arial" charset="0"/>
              <a:cs typeface="Arial" charset="0"/>
            </a:endParaRPr>
          </a:p>
          <a:p>
            <a:pPr eaLnBrk="1" hangingPunct="1"/>
            <a:r>
              <a:rPr lang="en-US" altLang="en-US" sz="1800" dirty="0" smtClean="0">
                <a:latin typeface="Arial" charset="0"/>
                <a:cs typeface="Arial" charset="0"/>
              </a:rPr>
              <a:t>Romans, J. R., Costello, W. J., Carlson, W. C., Greaser, M. L., &amp; Jones, K. W. (2000). </a:t>
            </a:r>
            <a:r>
              <a:rPr lang="en-US" altLang="en-US" sz="1800" i="1" dirty="0" smtClean="0">
                <a:latin typeface="Arial" charset="0"/>
                <a:cs typeface="Arial" charset="0"/>
              </a:rPr>
              <a:t>The Meat We Eat</a:t>
            </a:r>
            <a:r>
              <a:rPr lang="en-US" altLang="en-US" sz="1800" dirty="0" smtClean="0">
                <a:latin typeface="Arial" charset="0"/>
                <a:cs typeface="Arial" charset="0"/>
              </a:rPr>
              <a:t>. (14 ed.). Prentice Hall.</a:t>
            </a:r>
          </a:p>
          <a:p>
            <a:pPr eaLnBrk="1" hangingPunct="1"/>
            <a:r>
              <a:rPr lang="en-US" altLang="en-US" sz="1800" dirty="0" smtClean="0">
                <a:latin typeface="Arial" charset="0"/>
                <a:cs typeface="Arial" charset="0"/>
              </a:rPr>
              <a:t>“The Guide to Identifying Meat Cuts. Cattlemen’s Beef Board and National Cattlemen’s Beef Association. 2009.</a:t>
            </a:r>
          </a:p>
          <a:p>
            <a:pPr eaLnBrk="1" hangingPunct="1"/>
            <a:r>
              <a:rPr lang="en-US" altLang="en-US" sz="1800" dirty="0" smtClean="0">
                <a:latin typeface="Arial" charset="0"/>
                <a:cs typeface="Arial" charset="0"/>
              </a:rPr>
              <a:t>“The Seven HACCP Principles.” Food Safety and Inspection Service. (1998). Retrieved 2011 from: </a:t>
            </a:r>
            <a:r>
              <a:rPr lang="en-US" altLang="en-US" sz="1800" u="sng" dirty="0" smtClean="0">
                <a:latin typeface="Arial" charset="0"/>
                <a:cs typeface="Arial" charset="0"/>
              </a:rPr>
              <a:t>http://www.fsis.usa.gov/oa/background/keyhaccp.html </a:t>
            </a:r>
          </a:p>
          <a:p>
            <a:pPr eaLnBrk="1" hangingPunct="1"/>
            <a:r>
              <a:rPr lang="en-US" altLang="en-US" sz="1800" dirty="0" smtClean="0">
                <a:latin typeface="Arial" charset="0"/>
                <a:cs typeface="Arial" charset="0"/>
              </a:rPr>
              <a:t>United States Department of Agriculture. USDA. Retrieved 2011: </a:t>
            </a:r>
            <a:br>
              <a:rPr lang="en-US" altLang="en-US" sz="1800" dirty="0" smtClean="0">
                <a:latin typeface="Arial" charset="0"/>
                <a:cs typeface="Arial" charset="0"/>
              </a:rPr>
            </a:br>
            <a:r>
              <a:rPr lang="en-US" altLang="en-US" sz="1800" u="sng" dirty="0" smtClean="0">
                <a:latin typeface="Arial" charset="0"/>
                <a:cs typeface="Arial" charset="0"/>
              </a:rPr>
              <a:t>http:// www.usda.gov </a:t>
            </a:r>
          </a:p>
          <a:p>
            <a:pPr eaLnBrk="1" hangingPunct="1"/>
            <a:r>
              <a:rPr lang="en-US" altLang="en-US" sz="1800" dirty="0" smtClean="0">
                <a:latin typeface="Arial" charset="0"/>
                <a:cs typeface="Arial" charset="0"/>
              </a:rPr>
              <a:t>“Yellow pages- answers to predictable questions consumers ask about meat and poultry.” American Meat Institute Foundation, Washington, D.C. 1994.</a:t>
            </a:r>
          </a:p>
        </p:txBody>
      </p:sp>
      <p:sp>
        <p:nvSpPr>
          <p:cNvPr id="433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045D29D-F00C-4DCA-9EF7-00F982ED4A89}" type="slidenum">
              <a:rPr lang="en-US" altLang="en-US" sz="1200">
                <a:solidFill>
                  <a:srgbClr val="898989"/>
                </a:solidFill>
              </a:rPr>
              <a:pPr>
                <a:spcBef>
                  <a:spcPct val="0"/>
                </a:spcBef>
                <a:buFontTx/>
                <a:buNone/>
              </a:pPr>
              <a:t>193</a:t>
            </a:fld>
            <a:endParaRPr lang="en-US" altLang="en-US" sz="1200">
              <a:solidFill>
                <a:srgbClr val="898989"/>
              </a:solidFil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Committee Members</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dirty="0" smtClean="0"/>
              <a:t>Chairman Randy Harp, Ph.D., Tarleton State University, Professor of Animal Sciences, Stephenville, Texas</a:t>
            </a:r>
          </a:p>
          <a:p>
            <a:pPr eaLnBrk="1" fontAlgn="auto" hangingPunct="1">
              <a:spcAft>
                <a:spcPts val="0"/>
              </a:spcAft>
              <a:buFont typeface="Arial" panose="020B0604020202020204" pitchFamily="34" charset="0"/>
              <a:buChar char="•"/>
              <a:defRPr/>
            </a:pPr>
            <a:r>
              <a:rPr lang="en-US" dirty="0" smtClean="0"/>
              <a:t>Co-</a:t>
            </a:r>
            <a:r>
              <a:rPr lang="en-US" dirty="0" err="1" smtClean="0"/>
              <a:t>Chariman</a:t>
            </a:r>
            <a:r>
              <a:rPr lang="en-US" dirty="0" smtClean="0"/>
              <a:t> Jodie </a:t>
            </a:r>
            <a:r>
              <a:rPr lang="en-US" dirty="0" err="1"/>
              <a:t>Pitcock</a:t>
            </a:r>
            <a:r>
              <a:rPr lang="en-US" dirty="0"/>
              <a:t>, USDA Market Reporter, USDA Livestock &amp; Grain Market News</a:t>
            </a:r>
          </a:p>
          <a:p>
            <a:pPr eaLnBrk="1" fontAlgn="auto" hangingPunct="1">
              <a:spcAft>
                <a:spcPts val="0"/>
              </a:spcAft>
              <a:buFont typeface="Arial" panose="020B0604020202020204" pitchFamily="34" charset="0"/>
              <a:buChar char="•"/>
              <a:defRPr/>
            </a:pPr>
            <a:r>
              <a:rPr lang="en-US" dirty="0" smtClean="0"/>
              <a:t>William </a:t>
            </a:r>
            <a:r>
              <a:rPr lang="en-US" dirty="0" err="1" smtClean="0"/>
              <a:t>Benjy</a:t>
            </a:r>
            <a:r>
              <a:rPr lang="en-US" dirty="0" smtClean="0"/>
              <a:t> </a:t>
            </a:r>
            <a:r>
              <a:rPr lang="en-US" dirty="0" err="1" smtClean="0"/>
              <a:t>Mikel</a:t>
            </a:r>
            <a:r>
              <a:rPr lang="en-US" dirty="0" smtClean="0"/>
              <a:t>, Ph.D., Associate Vice President, International Programs. Executive Director, International Institute. Director, Food Science Institute. Mississippi State University</a:t>
            </a:r>
          </a:p>
        </p:txBody>
      </p:sp>
      <p:sp>
        <p:nvSpPr>
          <p:cNvPr id="434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E3F3F55-7ACE-44CF-BCD5-025489820F32}" type="slidenum">
              <a:rPr lang="en-US" altLang="en-US" sz="1200">
                <a:solidFill>
                  <a:srgbClr val="898989"/>
                </a:solidFill>
              </a:rPr>
              <a:pPr>
                <a:spcBef>
                  <a:spcPct val="0"/>
                </a:spcBef>
                <a:buFontTx/>
                <a:buNone/>
              </a:pPr>
              <a:t>194</a:t>
            </a:fld>
            <a:endParaRPr lang="en-US" altLang="en-US" sz="1200">
              <a:solidFill>
                <a:srgbClr val="898989"/>
              </a:solidFil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a:t>Committee Members</a:t>
            </a:r>
          </a:p>
        </p:txBody>
      </p:sp>
      <p:sp>
        <p:nvSpPr>
          <p:cNvPr id="435203" name="Content Placeholder 2"/>
          <p:cNvSpPr>
            <a:spLocks noGrp="1"/>
          </p:cNvSpPr>
          <p:nvPr>
            <p:ph idx="1"/>
          </p:nvPr>
        </p:nvSpPr>
        <p:spPr/>
        <p:txBody>
          <a:bodyPr/>
          <a:lstStyle/>
          <a:p>
            <a:pPr eaLnBrk="1" hangingPunct="1"/>
            <a:r>
              <a:rPr lang="en-US" altLang="en-US" sz="3000" smtClean="0">
                <a:latin typeface="Arial" charset="0"/>
                <a:cs typeface="Arial" charset="0"/>
              </a:rPr>
              <a:t>Rudy S. Tarpley, Ph.D., Associate Professor &amp; Head, Agricultural &amp; Consumer Sciences, Tarleton State University, Stephenville, Texas</a:t>
            </a:r>
          </a:p>
          <a:p>
            <a:pPr eaLnBrk="1" hangingPunct="1"/>
            <a:r>
              <a:rPr lang="en-US" altLang="en-US" sz="3000" smtClean="0">
                <a:latin typeface="Arial" charset="0"/>
                <a:cs typeface="Arial" charset="0"/>
              </a:rPr>
              <a:t>Renée Gebault-King, Ph.D. Candidate, Soil Science, Renewable Resources Department, University of Wyoming, Laramie, Wyoming</a:t>
            </a:r>
          </a:p>
          <a:p>
            <a:pPr eaLnBrk="1" hangingPunct="1"/>
            <a:r>
              <a:rPr lang="en-US" altLang="en-US" sz="3000" smtClean="0">
                <a:latin typeface="Arial" charset="0"/>
                <a:cs typeface="Arial" charset="0"/>
              </a:rPr>
              <a:t>David Bishop, Turks Meat Market, Ashland, Ohio</a:t>
            </a:r>
          </a:p>
        </p:txBody>
      </p:sp>
      <p:sp>
        <p:nvSpPr>
          <p:cNvPr id="435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C1E8D3A-15EE-477A-AE63-CFB36970542C}" type="slidenum">
              <a:rPr lang="en-US" altLang="en-US" sz="1200">
                <a:solidFill>
                  <a:srgbClr val="898989"/>
                </a:solidFill>
              </a:rPr>
              <a:pPr>
                <a:spcBef>
                  <a:spcPct val="0"/>
                </a:spcBef>
                <a:buFontTx/>
                <a:buNone/>
              </a:pPr>
              <a:t>195</a:t>
            </a:fld>
            <a:endParaRPr lang="en-US" altLang="en-US" sz="1200">
              <a:solidFill>
                <a:srgbClr val="898989"/>
              </a:solidFil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Acknowledgements</a:t>
            </a:r>
            <a:endParaRPr lang="en-US" dirty="0"/>
          </a:p>
        </p:txBody>
      </p:sp>
      <p:sp>
        <p:nvSpPr>
          <p:cNvPr id="5" name="Content Placeholder 4"/>
          <p:cNvSpPr>
            <a:spLocks noGrp="1"/>
          </p:cNvSpPr>
          <p:nvPr>
            <p:ph sz="half" idx="1"/>
          </p:nvPr>
        </p:nvSpPr>
        <p:spPr>
          <a:xfrm>
            <a:off x="762000" y="1600200"/>
            <a:ext cx="3733800" cy="4876800"/>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US" sz="2400" u="sng" dirty="0" smtClean="0">
                <a:latin typeface="Arial" pitchFamily="34" charset="0"/>
                <a:cs typeface="Arial" pitchFamily="34" charset="0"/>
              </a:rPr>
              <a:t>Production Coordinators</a:t>
            </a:r>
          </a:p>
          <a:p>
            <a:pPr marL="0" indent="0" eaLnBrk="1" fontAlgn="auto" hangingPunct="1">
              <a:spcAft>
                <a:spcPts val="0"/>
              </a:spcAft>
              <a:buFont typeface="Arial" panose="020B0604020202020204" pitchFamily="34" charset="0"/>
              <a:buNone/>
              <a:defRPr/>
            </a:pPr>
            <a:r>
              <a:rPr lang="en-US" sz="2400" dirty="0" smtClean="0">
                <a:latin typeface="Arial" pitchFamily="34" charset="0"/>
                <a:cs typeface="Arial" pitchFamily="34" charset="0"/>
              </a:rPr>
              <a:t>Olivia Mitchell</a:t>
            </a:r>
            <a:br>
              <a:rPr lang="en-US" sz="2400" dirty="0" smtClean="0">
                <a:latin typeface="Arial" pitchFamily="34" charset="0"/>
                <a:cs typeface="Arial" pitchFamily="34" charset="0"/>
              </a:rPr>
            </a:br>
            <a:r>
              <a:rPr lang="en-US" sz="2400" dirty="0" smtClean="0">
                <a:latin typeface="Arial" pitchFamily="34" charset="0"/>
                <a:cs typeface="Arial" pitchFamily="34" charset="0"/>
              </a:rPr>
              <a:t>Kelly Adams</a:t>
            </a:r>
            <a:br>
              <a:rPr lang="en-US" sz="2400" dirty="0" smtClean="0">
                <a:latin typeface="Arial" pitchFamily="34" charset="0"/>
                <a:cs typeface="Arial" pitchFamily="34" charset="0"/>
              </a:rPr>
            </a:br>
            <a:endParaRPr lang="en-US" sz="2400" dirty="0">
              <a:latin typeface="Arial" pitchFamily="34" charset="0"/>
              <a:cs typeface="Arial" pitchFamily="34" charset="0"/>
            </a:endParaRPr>
          </a:p>
          <a:p>
            <a:pPr marL="0" indent="0" eaLnBrk="1" fontAlgn="auto" hangingPunct="1">
              <a:spcAft>
                <a:spcPts val="0"/>
              </a:spcAft>
              <a:buFont typeface="Arial" panose="020B0604020202020204" pitchFamily="34" charset="0"/>
              <a:buNone/>
              <a:defRPr/>
            </a:pPr>
            <a:r>
              <a:rPr lang="en-US" sz="2400" u="sng" dirty="0" smtClean="0">
                <a:latin typeface="Arial" pitchFamily="34" charset="0"/>
                <a:cs typeface="Arial" pitchFamily="34" charset="0"/>
              </a:rPr>
              <a:t>Graphic Designers</a:t>
            </a:r>
          </a:p>
          <a:p>
            <a:pPr marL="0" indent="0" eaLnBrk="1" fontAlgn="auto" hangingPunct="1">
              <a:spcAft>
                <a:spcPts val="0"/>
              </a:spcAft>
              <a:buFont typeface="Arial" panose="020B0604020202020204" pitchFamily="34" charset="0"/>
              <a:buNone/>
              <a:defRPr/>
            </a:pPr>
            <a:r>
              <a:rPr lang="en-US" sz="2400" dirty="0" smtClean="0">
                <a:latin typeface="Arial" pitchFamily="34" charset="0"/>
                <a:cs typeface="Arial" pitchFamily="34" charset="0"/>
              </a:rPr>
              <a:t>Daniel Johnson</a:t>
            </a:r>
          </a:p>
          <a:p>
            <a:pPr marL="0" indent="0" eaLnBrk="1" fontAlgn="auto" hangingPunct="1">
              <a:spcAft>
                <a:spcPts val="0"/>
              </a:spcAft>
              <a:buFont typeface="Arial" panose="020B0604020202020204" pitchFamily="34" charset="0"/>
              <a:buNone/>
              <a:defRPr/>
            </a:pPr>
            <a:r>
              <a:rPr lang="en-US" sz="2400" dirty="0" smtClean="0">
                <a:latin typeface="Arial" pitchFamily="34" charset="0"/>
                <a:cs typeface="Arial" pitchFamily="34" charset="0"/>
              </a:rPr>
              <a:t>Melody Rowell</a:t>
            </a:r>
          </a:p>
          <a:p>
            <a:pPr marL="0" indent="0" eaLnBrk="1" fontAlgn="auto" hangingPunct="1">
              <a:spcAft>
                <a:spcPts val="0"/>
              </a:spcAft>
              <a:buFont typeface="Arial" panose="020B0604020202020204" pitchFamily="34" charset="0"/>
              <a:buNone/>
              <a:defRPr/>
            </a:pPr>
            <a:endParaRPr lang="en-US" sz="2400" dirty="0">
              <a:latin typeface="Arial" pitchFamily="34" charset="0"/>
              <a:cs typeface="Arial" pitchFamily="34" charset="0"/>
            </a:endParaRPr>
          </a:p>
          <a:p>
            <a:pPr marL="0" indent="0" eaLnBrk="1" fontAlgn="auto" hangingPunct="1">
              <a:spcAft>
                <a:spcPts val="0"/>
              </a:spcAft>
              <a:buFont typeface="Arial" panose="020B0604020202020204" pitchFamily="34" charset="0"/>
              <a:buNone/>
              <a:defRPr/>
            </a:pPr>
            <a:r>
              <a:rPr lang="en-US" sz="2400" u="sng" dirty="0" smtClean="0">
                <a:latin typeface="Arial" pitchFamily="34" charset="0"/>
                <a:cs typeface="Arial" pitchFamily="34" charset="0"/>
              </a:rPr>
              <a:t>Technical Writer</a:t>
            </a:r>
          </a:p>
          <a:p>
            <a:pPr marL="0" indent="0" eaLnBrk="1" fontAlgn="auto" hangingPunct="1">
              <a:spcAft>
                <a:spcPts val="0"/>
              </a:spcAft>
              <a:buFont typeface="Arial" panose="020B0604020202020204" pitchFamily="34" charset="0"/>
              <a:buNone/>
              <a:defRPr/>
            </a:pPr>
            <a:r>
              <a:rPr lang="en-US" sz="2400" dirty="0" smtClean="0">
                <a:latin typeface="Arial" pitchFamily="34" charset="0"/>
                <a:cs typeface="Arial" pitchFamily="34" charset="0"/>
              </a:rPr>
              <a:t>Jessica Odom</a:t>
            </a:r>
          </a:p>
          <a:p>
            <a:pPr marL="0" indent="0" eaLnBrk="1" fontAlgn="auto" hangingPunct="1">
              <a:spcAft>
                <a:spcPts val="0"/>
              </a:spcAft>
              <a:buFont typeface="Arial" panose="020B0604020202020204" pitchFamily="34" charset="0"/>
              <a:buNone/>
              <a:defRPr/>
            </a:pPr>
            <a:endParaRPr lang="en-US" sz="2400" dirty="0">
              <a:latin typeface="Arial" pitchFamily="34" charset="0"/>
              <a:cs typeface="Arial" pitchFamily="34" charset="0"/>
            </a:endParaRPr>
          </a:p>
          <a:p>
            <a:pPr marL="0" indent="0" eaLnBrk="1" fontAlgn="auto" hangingPunct="1">
              <a:spcAft>
                <a:spcPts val="0"/>
              </a:spcAft>
              <a:buFont typeface="Arial" panose="020B0604020202020204" pitchFamily="34" charset="0"/>
              <a:buNone/>
              <a:defRPr/>
            </a:pPr>
            <a:r>
              <a:rPr lang="en-US" sz="2400" u="sng" dirty="0">
                <a:latin typeface="Arial" pitchFamily="34" charset="0"/>
                <a:cs typeface="Arial" pitchFamily="34" charset="0"/>
              </a:rPr>
              <a:t>Production Manager</a:t>
            </a:r>
          </a:p>
          <a:p>
            <a:pPr marL="0" indent="0" eaLnBrk="1" fontAlgn="auto" hangingPunct="1">
              <a:spcAft>
                <a:spcPts val="0"/>
              </a:spcAft>
              <a:buFont typeface="Arial" panose="020B0604020202020204" pitchFamily="34" charset="0"/>
              <a:buNone/>
              <a:defRPr/>
            </a:pPr>
            <a:r>
              <a:rPr lang="en-US" sz="2400" dirty="0">
                <a:latin typeface="Arial" pitchFamily="34" charset="0"/>
                <a:cs typeface="Arial" pitchFamily="34" charset="0"/>
              </a:rPr>
              <a:t>Maggie </a:t>
            </a:r>
            <a:r>
              <a:rPr lang="en-US" sz="2400" dirty="0" smtClean="0">
                <a:latin typeface="Arial" pitchFamily="34" charset="0"/>
                <a:cs typeface="Arial" pitchFamily="34" charset="0"/>
              </a:rPr>
              <a:t>Bigham</a:t>
            </a:r>
          </a:p>
          <a:p>
            <a:pPr marL="0" indent="0" eaLnBrk="1" fontAlgn="auto" hangingPunct="1">
              <a:spcAft>
                <a:spcPts val="0"/>
              </a:spcAft>
              <a:buFont typeface="Arial" panose="020B0604020202020204" pitchFamily="34" charset="0"/>
              <a:buNone/>
              <a:defRPr/>
            </a:pPr>
            <a:endParaRPr lang="en-US" sz="2400" dirty="0" smtClean="0">
              <a:latin typeface="Arial" pitchFamily="34" charset="0"/>
              <a:cs typeface="Arial" pitchFamily="34" charset="0"/>
            </a:endParaRPr>
          </a:p>
          <a:p>
            <a:pPr marL="0" indent="0" eaLnBrk="1" fontAlgn="auto" hangingPunct="1">
              <a:spcAft>
                <a:spcPts val="0"/>
              </a:spcAft>
              <a:buFont typeface="Arial" panose="020B0604020202020204" pitchFamily="34" charset="0"/>
              <a:buNone/>
              <a:defRPr/>
            </a:pPr>
            <a:r>
              <a:rPr lang="en-US" sz="2400" u="sng" dirty="0">
                <a:latin typeface="Arial" pitchFamily="34" charset="0"/>
                <a:cs typeface="Arial" pitchFamily="34" charset="0"/>
              </a:rPr>
              <a:t>Brand Manager</a:t>
            </a:r>
          </a:p>
          <a:p>
            <a:pPr marL="0" indent="0" eaLnBrk="1" fontAlgn="auto" hangingPunct="1">
              <a:spcAft>
                <a:spcPts val="0"/>
              </a:spcAft>
              <a:buFont typeface="Arial" panose="020B0604020202020204" pitchFamily="34" charset="0"/>
              <a:buNone/>
              <a:defRPr/>
            </a:pPr>
            <a:r>
              <a:rPr lang="en-US" sz="2400" dirty="0">
                <a:latin typeface="Arial" pitchFamily="34" charset="0"/>
                <a:cs typeface="Arial" pitchFamily="34" charset="0"/>
              </a:rPr>
              <a:t>Clayton Franklin</a:t>
            </a:r>
          </a:p>
          <a:p>
            <a:pPr marL="0" indent="0" eaLnBrk="1" fontAlgn="auto" hangingPunct="1">
              <a:spcAft>
                <a:spcPts val="0"/>
              </a:spcAft>
              <a:buFont typeface="Arial" panose="020B0604020202020204" pitchFamily="34" charset="0"/>
              <a:buNone/>
              <a:defRPr/>
            </a:pPr>
            <a:endParaRPr lang="en-US" sz="2400" dirty="0">
              <a:latin typeface="Arial" pitchFamily="34" charset="0"/>
              <a:cs typeface="Arial" pitchFamily="34" charset="0"/>
            </a:endParaRPr>
          </a:p>
        </p:txBody>
      </p:sp>
      <p:sp>
        <p:nvSpPr>
          <p:cNvPr id="436228" name="Content Placeholder 5"/>
          <p:cNvSpPr>
            <a:spLocks noGrp="1"/>
          </p:cNvSpPr>
          <p:nvPr>
            <p:ph sz="half" idx="2"/>
          </p:nvPr>
        </p:nvSpPr>
        <p:spPr>
          <a:xfrm>
            <a:off x="5105400" y="1600200"/>
            <a:ext cx="4038600" cy="5105400"/>
          </a:xfrm>
        </p:spPr>
        <p:txBody>
          <a:bodyPr/>
          <a:lstStyle/>
          <a:p>
            <a:pPr marL="0" indent="0" eaLnBrk="1" hangingPunct="1">
              <a:buFont typeface="Arial" charset="0"/>
              <a:buNone/>
            </a:pPr>
            <a:r>
              <a:rPr lang="en-US" altLang="en-US" sz="2000" u="sng" smtClean="0">
                <a:latin typeface="Arial" charset="0"/>
                <a:cs typeface="Arial" charset="0"/>
              </a:rPr>
              <a:t>Reviewed By</a:t>
            </a:r>
          </a:p>
          <a:p>
            <a:pPr marL="0" indent="0" eaLnBrk="1" hangingPunct="1">
              <a:buFont typeface="Arial" charset="0"/>
              <a:buNone/>
            </a:pPr>
            <a:r>
              <a:rPr lang="en-US" altLang="en-US" sz="2000" smtClean="0">
                <a:latin typeface="Arial" charset="0"/>
                <a:cs typeface="Arial" charset="0"/>
              </a:rPr>
              <a:t>Dale R. Woerner, Ph.D</a:t>
            </a:r>
          </a:p>
          <a:p>
            <a:pPr marL="0" indent="0" eaLnBrk="1" hangingPunct="1">
              <a:buFont typeface="Arial" charset="0"/>
              <a:buNone/>
            </a:pPr>
            <a:r>
              <a:rPr lang="en-US" altLang="en-US" sz="2000" smtClean="0">
                <a:latin typeface="Arial" charset="0"/>
                <a:cs typeface="Arial" charset="0"/>
              </a:rPr>
              <a:t>Assistant Professor, </a:t>
            </a:r>
            <a:br>
              <a:rPr lang="en-US" altLang="en-US" sz="2000" smtClean="0">
                <a:latin typeface="Arial" charset="0"/>
                <a:cs typeface="Arial" charset="0"/>
              </a:rPr>
            </a:br>
            <a:r>
              <a:rPr lang="en-US" altLang="en-US" sz="2000" smtClean="0">
                <a:latin typeface="Arial" charset="0"/>
                <a:cs typeface="Arial" charset="0"/>
              </a:rPr>
              <a:t>Center for Meat Safety &amp; Quality, Department of Animal Sciences, Colorado State University</a:t>
            </a:r>
            <a:endParaRPr lang="en-US" altLang="en-US" sz="1800" smtClean="0">
              <a:latin typeface="Arial" charset="0"/>
              <a:cs typeface="Arial" charset="0"/>
            </a:endParaRPr>
          </a:p>
          <a:p>
            <a:pPr marL="0" indent="0" eaLnBrk="1" hangingPunct="1">
              <a:buFont typeface="Arial" charset="0"/>
              <a:buNone/>
            </a:pPr>
            <a:endParaRPr lang="en-US" altLang="en-US" sz="2600" smtClean="0">
              <a:latin typeface="Arial" charset="0"/>
              <a:cs typeface="Arial" charset="0"/>
            </a:endParaRPr>
          </a:p>
          <a:p>
            <a:pPr marL="0" indent="0" eaLnBrk="1" hangingPunct="1">
              <a:buFont typeface="Arial" charset="0"/>
              <a:buNone/>
            </a:pPr>
            <a:r>
              <a:rPr lang="en-US" altLang="en-US" sz="2000" u="sng" smtClean="0">
                <a:latin typeface="Arial" charset="0"/>
                <a:cs typeface="Arial" charset="0"/>
              </a:rPr>
              <a:t>Executive Producers</a:t>
            </a:r>
          </a:p>
          <a:p>
            <a:pPr marL="0" indent="0" eaLnBrk="1" hangingPunct="1">
              <a:buFont typeface="Arial" charset="0"/>
              <a:buNone/>
            </a:pPr>
            <a:r>
              <a:rPr lang="en-US" altLang="en-US" sz="2000" smtClean="0">
                <a:latin typeface="Arial" charset="0"/>
                <a:cs typeface="Arial" charset="0"/>
              </a:rPr>
              <a:t>Gordon W. Davis, Ph.D.</a:t>
            </a:r>
          </a:p>
          <a:p>
            <a:pPr marL="0" indent="0" eaLnBrk="1" hangingPunct="1">
              <a:buFont typeface="Arial" charset="0"/>
              <a:buNone/>
            </a:pPr>
            <a:r>
              <a:rPr lang="en-US" altLang="en-US" sz="2000" smtClean="0">
                <a:latin typeface="Arial" charset="0"/>
                <a:cs typeface="Arial" charset="0"/>
              </a:rPr>
              <a:t>Jeff Lansdell</a:t>
            </a:r>
          </a:p>
        </p:txBody>
      </p:sp>
      <p:sp>
        <p:nvSpPr>
          <p:cNvPr id="43622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622A5FA-DE6F-467E-A9C9-5B0CAD7DAF70}" type="slidenum">
              <a:rPr lang="en-US" altLang="en-US" sz="1200">
                <a:solidFill>
                  <a:srgbClr val="898989"/>
                </a:solidFill>
              </a:rPr>
              <a:pPr>
                <a:spcBef>
                  <a:spcPct val="0"/>
                </a:spcBef>
                <a:buFontTx/>
                <a:buNone/>
              </a:pPr>
              <a:t>196</a:t>
            </a:fld>
            <a:endParaRPr lang="en-US" altLang="en-US" sz="1200">
              <a:solidFill>
                <a:srgbClr val="898989"/>
              </a:solidFill>
            </a:endParaRPr>
          </a:p>
        </p:txBody>
      </p:sp>
      <p:sp>
        <p:nvSpPr>
          <p:cNvPr id="436230" name="Text Box 7"/>
          <p:cNvSpPr txBox="1">
            <a:spLocks noChangeArrowheads="1"/>
          </p:cNvSpPr>
          <p:nvPr/>
        </p:nvSpPr>
        <p:spPr bwMode="auto">
          <a:xfrm>
            <a:off x="1371600" y="6027738"/>
            <a:ext cx="640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latin typeface="Arial" charset="0"/>
              </a:rPr>
              <a:t>© MMXII</a:t>
            </a:r>
          </a:p>
          <a:p>
            <a:pPr algn="ctr" eaLnBrk="1" hangingPunct="1">
              <a:spcBef>
                <a:spcPct val="0"/>
              </a:spcBef>
              <a:buFontTx/>
              <a:buNone/>
            </a:pPr>
            <a:r>
              <a:rPr lang="en-US" altLang="en-US" sz="2400">
                <a:latin typeface="Arial" charset="0"/>
              </a:rPr>
              <a:t>CEV Multimedia, Ltd.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COPYRIGHT WARNING</a:t>
            </a:r>
            <a:endParaRPr lang="en-US" dirty="0"/>
          </a:p>
        </p:txBody>
      </p:sp>
      <p:sp>
        <p:nvSpPr>
          <p:cNvPr id="25603" name="Content Placeholder 2"/>
          <p:cNvSpPr>
            <a:spLocks noGrp="1"/>
          </p:cNvSpPr>
          <p:nvPr>
            <p:ph idx="1"/>
          </p:nvPr>
        </p:nvSpPr>
        <p:spPr/>
        <p:txBody>
          <a:bodyPr/>
          <a:lstStyle/>
          <a:p>
            <a:pPr marL="0" indent="0" eaLnBrk="1" hangingPunct="1">
              <a:spcBef>
                <a:spcPct val="0"/>
              </a:spcBef>
              <a:buFont typeface="Arial" charset="0"/>
              <a:buNone/>
            </a:pPr>
            <a:endParaRPr lang="en-US" altLang="en-US" sz="2500" i="1" smtClean="0">
              <a:latin typeface="Arial" charset="0"/>
              <a:cs typeface="Arial" charset="0"/>
            </a:endParaRPr>
          </a:p>
          <a:p>
            <a:pPr marL="0" indent="0" algn="just" eaLnBrk="1" hangingPunct="1">
              <a:spcBef>
                <a:spcPct val="0"/>
              </a:spcBef>
              <a:buFont typeface="Arial" charset="0"/>
              <a:buNone/>
            </a:pPr>
            <a:r>
              <a:rPr lang="en-US" altLang="en-US" sz="2500" i="1" smtClean="0">
                <a:latin typeface="Arial" charset="0"/>
                <a:cs typeface="Arial" charset="0"/>
              </a:rPr>
              <a:t>The unauthorized reproduction or distribution of this copyrighted work is illegal. Criminal copyright infringement, including infringement without monetary gain, is investigated by the FBI and is punishable by up to five years in federal prison and a fine of $250,000.</a:t>
            </a:r>
          </a:p>
          <a:p>
            <a:pPr marL="0" indent="0" algn="just" eaLnBrk="1" hangingPunct="1">
              <a:spcBef>
                <a:spcPct val="0"/>
              </a:spcBef>
              <a:buFont typeface="Arial" charset="0"/>
              <a:buNone/>
            </a:pPr>
            <a:r>
              <a:rPr lang="en-US" altLang="en-US" sz="2500" i="1" smtClean="0">
                <a:latin typeface="Arial" charset="0"/>
                <a:cs typeface="Arial" charset="0"/>
              </a:rPr>
              <a:t>While we encourage the printing of this copyrighted work for student use, distributing these materials outside of your campus is a violation of U.S. copyright laws. If the unlawful distribution of these materials is discovered, legal action will be taken against those responsible.</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24F8B2E-2007-4C52-9A76-664D68424351}" type="slidenum">
              <a:rPr lang="en-US" altLang="en-US" sz="1200">
                <a:solidFill>
                  <a:srgbClr val="898989"/>
                </a:solidFill>
              </a:rPr>
              <a:pPr>
                <a:spcBef>
                  <a:spcPct val="0"/>
                </a:spcBef>
                <a:buFontTx/>
                <a:buNone/>
              </a:pPr>
              <a:t>2</a:t>
            </a:fld>
            <a:endParaRPr lang="en-US" altLang="en-US"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Autofit/>
          </a:bodyPr>
          <a:lstStyle/>
          <a:p>
            <a:pPr eaLnBrk="1" fontAlgn="auto" hangingPunct="1">
              <a:spcAft>
                <a:spcPts val="0"/>
              </a:spcAft>
              <a:defRPr/>
            </a:pPr>
            <a:r>
              <a:rPr lang="en-US" sz="3900" dirty="0">
                <a:effectLst/>
              </a:rPr>
              <a:t>The Hazard Analysis Critical Control Point </a:t>
            </a:r>
            <a:r>
              <a:rPr lang="en-US" sz="3900" dirty="0" smtClean="0">
                <a:effectLst/>
              </a:rPr>
              <a:t>Approach to Food Safety</a:t>
            </a:r>
            <a:endParaRPr lang="en-US" sz="3900" dirty="0"/>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dirty="0"/>
              <a:t>Is most commonly referred to as HACCP</a:t>
            </a:r>
          </a:p>
          <a:p>
            <a:pPr eaLnBrk="1" fontAlgn="auto" hangingPunct="1">
              <a:spcAft>
                <a:spcPts val="0"/>
              </a:spcAft>
              <a:buFont typeface="Arial" panose="020B0604020202020204" pitchFamily="34" charset="0"/>
              <a:buChar char="•"/>
              <a:defRPr/>
            </a:pPr>
            <a:r>
              <a:rPr lang="en-US" dirty="0"/>
              <a:t>Was first implemented </a:t>
            </a:r>
            <a:r>
              <a:rPr lang="en-US" dirty="0" smtClean="0"/>
              <a:t>in the 1950s by </a:t>
            </a:r>
            <a:r>
              <a:rPr lang="en-US" dirty="0"/>
              <a:t>the Pillsbury Company in the manufacturing of food for NASA astronauts</a:t>
            </a:r>
          </a:p>
          <a:p>
            <a:pPr eaLnBrk="1" fontAlgn="auto" hangingPunct="1">
              <a:spcAft>
                <a:spcPts val="0"/>
              </a:spcAft>
              <a:buFont typeface="Arial" panose="020B0604020202020204" pitchFamily="34" charset="0"/>
              <a:buChar char="•"/>
              <a:defRPr/>
            </a:pPr>
            <a:r>
              <a:rPr lang="en-US" dirty="0"/>
              <a:t>Is a process of identifying possible sources of food adulteration during </a:t>
            </a:r>
            <a:r>
              <a:rPr lang="en-US" dirty="0" smtClean="0"/>
              <a:t>processing</a:t>
            </a:r>
          </a:p>
          <a:p>
            <a:pPr eaLnBrk="1" fontAlgn="auto" hangingPunct="1">
              <a:spcAft>
                <a:spcPts val="0"/>
              </a:spcAft>
              <a:buFont typeface="Arial" panose="020B0604020202020204" pitchFamily="34" charset="0"/>
              <a:buChar char="•"/>
              <a:defRPr/>
            </a:pPr>
            <a:r>
              <a:rPr lang="en-US" dirty="0" smtClean="0"/>
              <a:t>Must be in place in all federal and state inspected meat and food processing facilities </a:t>
            </a:r>
            <a:r>
              <a:rPr lang="en-US" dirty="0"/>
              <a:t>in the U.S</a:t>
            </a:r>
            <a:r>
              <a:rPr lang="en-US" dirty="0" smtClean="0"/>
              <a:t>.</a:t>
            </a:r>
            <a:endParaRPr lang="en-US" dirty="0"/>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66BD807-561C-4229-B730-546988CD1E4B}" type="slidenum">
              <a:rPr lang="en-US" altLang="en-US" sz="1200">
                <a:solidFill>
                  <a:srgbClr val="898989"/>
                </a:solidFill>
              </a:rPr>
              <a:pPr>
                <a:spcBef>
                  <a:spcPct val="0"/>
                </a:spcBef>
                <a:buFontTx/>
                <a:buNone/>
              </a:pPr>
              <a:t>20</a:t>
            </a:fld>
            <a:endParaRPr lang="en-US" altLang="en-US" sz="1200">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Autofit/>
          </a:bodyPr>
          <a:lstStyle/>
          <a:p>
            <a:pPr eaLnBrk="1" fontAlgn="auto" hangingPunct="1">
              <a:spcAft>
                <a:spcPts val="0"/>
              </a:spcAft>
              <a:defRPr/>
            </a:pPr>
            <a:r>
              <a:rPr lang="en-US" sz="4000" dirty="0">
                <a:effectLst/>
              </a:rPr>
              <a:t>The Nutritional Labeling &amp; Education </a:t>
            </a:r>
            <a:r>
              <a:rPr lang="en-US" sz="4000" dirty="0" smtClean="0">
                <a:effectLst/>
              </a:rPr>
              <a:t>Act</a:t>
            </a:r>
            <a:endParaRPr lang="en-US" sz="4000" dirty="0"/>
          </a:p>
        </p:txBody>
      </p:sp>
      <p:sp>
        <p:nvSpPr>
          <p:cNvPr id="63491" name="Content Placeholder 2"/>
          <p:cNvSpPr>
            <a:spLocks noGrp="1"/>
          </p:cNvSpPr>
          <p:nvPr>
            <p:ph idx="1"/>
          </p:nvPr>
        </p:nvSpPr>
        <p:spPr/>
        <p:txBody>
          <a:bodyPr/>
          <a:lstStyle/>
          <a:p>
            <a:pPr eaLnBrk="1" hangingPunct="1"/>
            <a:r>
              <a:rPr lang="en-US" altLang="en-US" smtClean="0">
                <a:latin typeface="Arial" charset="0"/>
                <a:cs typeface="Arial" charset="0"/>
              </a:rPr>
              <a:t>Was passed in 1990</a:t>
            </a:r>
            <a:endParaRPr lang="en-US" altLang="en-US" sz="2800" smtClean="0">
              <a:latin typeface="Arial" charset="0"/>
              <a:cs typeface="Arial" charset="0"/>
            </a:endParaRPr>
          </a:p>
          <a:p>
            <a:pPr eaLnBrk="1" hangingPunct="1"/>
            <a:r>
              <a:rPr lang="en-US" altLang="en-US" smtClean="0">
                <a:latin typeface="Arial" charset="0"/>
                <a:cs typeface="Arial" charset="0"/>
              </a:rPr>
              <a:t>Required nutritional information labels on all food products except single ingredient foods, such as fresh meat</a:t>
            </a:r>
            <a:endParaRPr lang="en-US" altLang="en-US" sz="2800" smtClean="0">
              <a:latin typeface="Arial" charset="0"/>
              <a:cs typeface="Arial" charset="0"/>
            </a:endParaRPr>
          </a:p>
          <a:p>
            <a:pPr lvl="1" eaLnBrk="1" hangingPunct="1"/>
            <a:r>
              <a:rPr lang="en-US" altLang="en-US" smtClean="0">
                <a:latin typeface="Arial" charset="0"/>
                <a:cs typeface="Arial" charset="0"/>
              </a:rPr>
              <a:t>nutritional labels were voluntary until 1990</a:t>
            </a:r>
            <a:endParaRPr lang="en-US" altLang="en-US" sz="2400" smtClean="0">
              <a:latin typeface="Arial" charset="0"/>
              <a:cs typeface="Arial" charset="0"/>
            </a:endParaRPr>
          </a:p>
          <a:p>
            <a:pPr eaLnBrk="1" hangingPunct="1"/>
            <a:endParaRPr lang="en-US" altLang="en-US" smtClean="0">
              <a:latin typeface="Arial" charset="0"/>
              <a:cs typeface="Arial" charset="0"/>
            </a:endParaRPr>
          </a:p>
        </p:txBody>
      </p:sp>
      <p:sp>
        <p:nvSpPr>
          <p:cNvPr id="634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FB6A6FE-B9E9-4BB3-9ED6-CF2C5315E9FF}" type="slidenum">
              <a:rPr lang="en-US" altLang="en-US" sz="1200">
                <a:solidFill>
                  <a:srgbClr val="898989"/>
                </a:solidFill>
              </a:rPr>
              <a:pPr>
                <a:spcBef>
                  <a:spcPct val="0"/>
                </a:spcBef>
                <a:buFontTx/>
                <a:buNone/>
              </a:pPr>
              <a:t>21</a:t>
            </a:fld>
            <a:endParaRPr lang="en-US" altLang="en-US" sz="1200">
              <a:solidFill>
                <a:srgbClr val="898989"/>
              </a:solidFill>
            </a:endParaRPr>
          </a:p>
        </p:txBody>
      </p:sp>
      <p:sp>
        <p:nvSpPr>
          <p:cNvPr id="63493" name="TextBox 4"/>
          <p:cNvSpPr txBox="1">
            <a:spLocks noChangeArrowheads="1"/>
          </p:cNvSpPr>
          <p:nvPr/>
        </p:nvSpPr>
        <p:spPr bwMode="auto">
          <a:xfrm>
            <a:off x="1066800" y="5630863"/>
            <a:ext cx="7010400" cy="83185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latin typeface="Arial" charset="0"/>
              </a:rPr>
              <a:t>      </a:t>
            </a:r>
            <a:r>
              <a:rPr lang="en-US" altLang="en-US" sz="2400" b="1">
                <a:latin typeface="Arial" charset="0"/>
              </a:rPr>
              <a:t>Meat Moment: </a:t>
            </a:r>
            <a:r>
              <a:rPr lang="en-US" altLang="en-US" sz="2400">
                <a:latin typeface="Arial" charset="0"/>
              </a:rPr>
              <a:t>Food is deemed “misbranded” unless it has a nutritional label. </a:t>
            </a:r>
          </a:p>
        </p:txBody>
      </p:sp>
      <p:pic>
        <p:nvPicPr>
          <p:cNvPr id="63494"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57150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3000" y="4211638"/>
            <a:ext cx="6472238"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fontScale="90000"/>
          </a:bodyPr>
          <a:lstStyle/>
          <a:p>
            <a:pPr eaLnBrk="1" fontAlgn="auto" hangingPunct="1">
              <a:spcAft>
                <a:spcPts val="0"/>
              </a:spcAft>
              <a:defRPr/>
            </a:pPr>
            <a:r>
              <a:rPr lang="en-US" dirty="0">
                <a:effectLst/>
              </a:rPr>
              <a:t>The Nutritional Labeling &amp; Education Act</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a:t>Requires the following information on a nutritional label:</a:t>
            </a:r>
            <a:endParaRPr lang="en-US" sz="2800" dirty="0"/>
          </a:p>
          <a:p>
            <a:pPr lvl="1" eaLnBrk="1" fontAlgn="auto" hangingPunct="1">
              <a:spcAft>
                <a:spcPts val="0"/>
              </a:spcAft>
              <a:buFont typeface="Arial" panose="020B0604020202020204" pitchFamily="34" charset="0"/>
              <a:buChar char="–"/>
              <a:defRPr/>
            </a:pPr>
            <a:r>
              <a:rPr lang="en-US" dirty="0"/>
              <a:t>serving size</a:t>
            </a:r>
            <a:endParaRPr lang="en-US" sz="2400" dirty="0"/>
          </a:p>
          <a:p>
            <a:pPr lvl="1" eaLnBrk="1" fontAlgn="auto" hangingPunct="1">
              <a:spcAft>
                <a:spcPts val="0"/>
              </a:spcAft>
              <a:buFont typeface="Arial" panose="020B0604020202020204" pitchFamily="34" charset="0"/>
              <a:buChar char="–"/>
              <a:defRPr/>
            </a:pPr>
            <a:r>
              <a:rPr lang="en-US" dirty="0"/>
              <a:t>number of servings per container</a:t>
            </a:r>
            <a:endParaRPr lang="en-US" sz="2400" dirty="0"/>
          </a:p>
          <a:p>
            <a:pPr lvl="1" eaLnBrk="1" fontAlgn="auto" hangingPunct="1">
              <a:spcAft>
                <a:spcPts val="0"/>
              </a:spcAft>
              <a:buFont typeface="Arial" panose="020B0604020202020204" pitchFamily="34" charset="0"/>
              <a:buChar char="–"/>
              <a:defRPr/>
            </a:pPr>
            <a:r>
              <a:rPr lang="en-US" dirty="0"/>
              <a:t>number of calories per serving</a:t>
            </a:r>
            <a:endParaRPr lang="en-US" sz="2400" dirty="0"/>
          </a:p>
          <a:p>
            <a:pPr lvl="1" eaLnBrk="1" fontAlgn="auto" hangingPunct="1">
              <a:spcAft>
                <a:spcPts val="0"/>
              </a:spcAft>
              <a:buFont typeface="Arial" panose="020B0604020202020204" pitchFamily="34" charset="0"/>
              <a:buChar char="–"/>
              <a:defRPr/>
            </a:pPr>
            <a:r>
              <a:rPr lang="en-US" dirty="0"/>
              <a:t>number of calories from total fat and saturated fat</a:t>
            </a:r>
            <a:endParaRPr lang="en-US" sz="2400" dirty="0"/>
          </a:p>
          <a:p>
            <a:pPr lvl="1" eaLnBrk="1" fontAlgn="auto" hangingPunct="1">
              <a:spcAft>
                <a:spcPts val="0"/>
              </a:spcAft>
              <a:buFont typeface="Arial" panose="020B0604020202020204" pitchFamily="34" charset="0"/>
              <a:buChar char="–"/>
              <a:defRPr/>
            </a:pPr>
            <a:r>
              <a:rPr lang="en-US" dirty="0"/>
              <a:t>amount of total fat, saturated fat, cholesterol, sodium, total carbohydrates, complex carbohydrates, sugars, total proteins and dietary fiber per serving</a:t>
            </a:r>
            <a:endParaRPr lang="en-US" sz="2400" dirty="0"/>
          </a:p>
          <a:p>
            <a:pPr lvl="1" eaLnBrk="1" fontAlgn="auto" hangingPunct="1">
              <a:spcAft>
                <a:spcPts val="0"/>
              </a:spcAft>
              <a:buFont typeface="Arial" panose="020B0604020202020204" pitchFamily="34" charset="0"/>
              <a:buChar char="–"/>
              <a:defRPr/>
            </a:pPr>
            <a:r>
              <a:rPr lang="en-US" dirty="0"/>
              <a:t>vitamins, minerals or other nutrients</a:t>
            </a:r>
            <a:endParaRPr lang="en-US" sz="2400" dirty="0"/>
          </a:p>
          <a:p>
            <a:pPr eaLnBrk="1" fontAlgn="auto" hangingPunct="1">
              <a:spcAft>
                <a:spcPts val="0"/>
              </a:spcAft>
              <a:buFont typeface="Arial" panose="020B0604020202020204" pitchFamily="34" charset="0"/>
              <a:buChar char="•"/>
              <a:defRPr/>
            </a:pPr>
            <a:endParaRPr lang="en-US" dirty="0"/>
          </a:p>
        </p:txBody>
      </p:sp>
      <p:sp>
        <p:nvSpPr>
          <p:cNvPr id="655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E27068E-5F39-4009-8F20-8F1CD941E0BB}" type="slidenum">
              <a:rPr lang="en-US" altLang="en-US" sz="1200">
                <a:solidFill>
                  <a:srgbClr val="898989"/>
                </a:solidFill>
              </a:rPr>
              <a:pPr>
                <a:spcBef>
                  <a:spcPct val="0"/>
                </a:spcBef>
                <a:buFontTx/>
                <a:buNone/>
              </a:pPr>
              <a:t>22</a:t>
            </a:fld>
            <a:endParaRPr lang="en-US" altLang="en-US" sz="1200">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The Nutritional Labeling &amp; Education Act</a:t>
            </a:r>
            <a:endParaRPr lang="en-US" dirty="0"/>
          </a:p>
        </p:txBody>
      </p:sp>
      <p:sp>
        <p:nvSpPr>
          <p:cNvPr id="67587" name="Content Placeholder 2"/>
          <p:cNvSpPr>
            <a:spLocks noGrp="1"/>
          </p:cNvSpPr>
          <p:nvPr>
            <p:ph idx="1"/>
          </p:nvPr>
        </p:nvSpPr>
        <p:spPr/>
        <p:txBody>
          <a:bodyPr/>
          <a:lstStyle/>
          <a:p>
            <a:pPr eaLnBrk="1" hangingPunct="1"/>
            <a:r>
              <a:rPr lang="en-US" altLang="en-US" smtClean="0">
                <a:latin typeface="Arial" charset="0"/>
                <a:cs typeface="Arial" charset="0"/>
              </a:rPr>
              <a:t>Was amended to require the nutritional labeling of single ingredient meat products in 2011</a:t>
            </a:r>
          </a:p>
          <a:p>
            <a:pPr lvl="1" eaLnBrk="1" hangingPunct="1"/>
            <a:r>
              <a:rPr lang="en-US" altLang="en-US" smtClean="0">
                <a:latin typeface="Arial" charset="0"/>
                <a:cs typeface="Arial" charset="0"/>
              </a:rPr>
              <a:t>labeling began in January 2012</a:t>
            </a:r>
          </a:p>
        </p:txBody>
      </p:sp>
      <p:sp>
        <p:nvSpPr>
          <p:cNvPr id="675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87A0ED3-2543-4B54-B421-96CD61C9EEFC}" type="slidenum">
              <a:rPr lang="en-US" altLang="en-US" sz="1200">
                <a:solidFill>
                  <a:srgbClr val="898989"/>
                </a:solidFill>
              </a:rPr>
              <a:pPr>
                <a:spcBef>
                  <a:spcPct val="0"/>
                </a:spcBef>
                <a:buFontTx/>
                <a:buNone/>
              </a:pPr>
              <a:t>23</a:t>
            </a:fld>
            <a:endParaRPr lang="en-US" altLang="en-US" sz="1200">
              <a:solidFill>
                <a:srgbClr val="898989"/>
              </a:solidFill>
            </a:endParaRPr>
          </a:p>
        </p:txBody>
      </p:sp>
      <p:pic>
        <p:nvPicPr>
          <p:cNvPr id="67589" name="Picture 2" descr="http://www.sxc.hu/pic/l/l/la/laktosen/719768_2061947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8438" y="3962400"/>
            <a:ext cx="366712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Other Important Dates in </a:t>
            </a:r>
            <a:br>
              <a:rPr lang="en-US" dirty="0" smtClean="0"/>
            </a:br>
            <a:r>
              <a:rPr lang="en-US" dirty="0" smtClean="0"/>
              <a:t>Meat Science &amp; Food Safety</a:t>
            </a:r>
            <a:endParaRPr lang="en-US" dirty="0"/>
          </a:p>
        </p:txBody>
      </p:sp>
      <p:sp>
        <p:nvSpPr>
          <p:cNvPr id="3" name="Content Placeholder 2"/>
          <p:cNvSpPr>
            <a:spLocks noGrp="1"/>
          </p:cNvSpPr>
          <p:nvPr>
            <p:ph idx="1"/>
          </p:nvPr>
        </p:nvSpPr>
        <p:spPr>
          <a:xfrm>
            <a:off x="457200" y="1646238"/>
            <a:ext cx="8229600" cy="4525962"/>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a:t>1993: The first </a:t>
            </a:r>
            <a:r>
              <a:rPr lang="en-US" i="1" dirty="0"/>
              <a:t>Escherichia coli </a:t>
            </a:r>
            <a:r>
              <a:rPr lang="en-US" dirty="0"/>
              <a:t>0157:H7 outbreak is traced to ground beef from the major fast food chain Jack in the </a:t>
            </a:r>
            <a:r>
              <a:rPr lang="en-US" dirty="0" smtClean="0"/>
              <a:t>Box</a:t>
            </a:r>
            <a:r>
              <a:rPr lang="en-US" baseline="30000" dirty="0" smtClean="0">
                <a:latin typeface="Arial"/>
                <a:cs typeface="Arial"/>
              </a:rPr>
              <a:t>®</a:t>
            </a:r>
            <a:r>
              <a:rPr lang="en-US" dirty="0" smtClean="0"/>
              <a:t>; </a:t>
            </a:r>
            <a:r>
              <a:rPr lang="en-US" dirty="0"/>
              <a:t>t</a:t>
            </a:r>
            <a:r>
              <a:rPr lang="en-US" dirty="0" smtClean="0"/>
              <a:t>he </a:t>
            </a:r>
            <a:r>
              <a:rPr lang="en-US" dirty="0"/>
              <a:t>USDA requires meat processors to test for this </a:t>
            </a:r>
            <a:r>
              <a:rPr lang="en-US" dirty="0" smtClean="0"/>
              <a:t>pathogen and considers it an adulterant in ground beef</a:t>
            </a:r>
            <a:endParaRPr lang="en-US" dirty="0"/>
          </a:p>
          <a:p>
            <a:pPr eaLnBrk="1" fontAlgn="auto" hangingPunct="1">
              <a:spcAft>
                <a:spcPts val="0"/>
              </a:spcAft>
              <a:buFont typeface="Arial" panose="020B0604020202020204" pitchFamily="34" charset="0"/>
              <a:buChar char="•"/>
              <a:defRPr/>
            </a:pPr>
            <a:r>
              <a:rPr lang="en-US" dirty="0"/>
              <a:t>1994: FSIS releases the Safe Food Handling </a:t>
            </a:r>
            <a:r>
              <a:rPr lang="en-US" dirty="0" smtClean="0"/>
              <a:t>label; required on </a:t>
            </a:r>
            <a:r>
              <a:rPr lang="en-US" dirty="0"/>
              <a:t>all raw meat </a:t>
            </a:r>
            <a:r>
              <a:rPr lang="en-US" dirty="0" smtClean="0"/>
              <a:t>products</a:t>
            </a:r>
            <a:endParaRPr lang="en-US" dirty="0"/>
          </a:p>
          <a:p>
            <a:pPr eaLnBrk="1" fontAlgn="auto" hangingPunct="1">
              <a:spcAft>
                <a:spcPts val="0"/>
              </a:spcAft>
              <a:buFont typeface="Arial" panose="020B0604020202020204" pitchFamily="34" charset="0"/>
              <a:buChar char="•"/>
              <a:defRPr/>
            </a:pPr>
            <a:r>
              <a:rPr lang="en-US" dirty="0"/>
              <a:t>1997: The </a:t>
            </a:r>
            <a:r>
              <a:rPr lang="en-US" dirty="0" smtClean="0"/>
              <a:t>FDA Modernization </a:t>
            </a:r>
            <a:r>
              <a:rPr lang="en-US" dirty="0"/>
              <a:t>Act implements the broadest changes to the foods industry since </a:t>
            </a:r>
            <a:r>
              <a:rPr lang="en-US" dirty="0" smtClean="0"/>
              <a:t>1938</a:t>
            </a:r>
            <a:endParaRPr lang="en-US" dirty="0"/>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28445ED-82FD-4FAF-992A-02B113D7388D}" type="slidenum">
              <a:rPr lang="en-US" altLang="en-US" sz="1200">
                <a:solidFill>
                  <a:srgbClr val="898989"/>
                </a:solidFill>
              </a:rPr>
              <a:pPr>
                <a:spcBef>
                  <a:spcPct val="0"/>
                </a:spcBef>
                <a:buFontTx/>
                <a:buNone/>
              </a:pPr>
              <a:t>24</a:t>
            </a:fld>
            <a:endParaRPr lang="en-US" altLang="en-US" sz="1200">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Other Important Dates in </a:t>
            </a:r>
            <a:br>
              <a:rPr lang="en-US" dirty="0" smtClean="0"/>
            </a:br>
            <a:r>
              <a:rPr lang="en-US" dirty="0" smtClean="0"/>
              <a:t>Meat Science &amp; Food Safety</a:t>
            </a:r>
            <a:endParaRPr lang="en-US" dirty="0"/>
          </a:p>
        </p:txBody>
      </p:sp>
      <p:sp>
        <p:nvSpPr>
          <p:cNvPr id="71683" name="Content Placeholder 2"/>
          <p:cNvSpPr>
            <a:spLocks noGrp="1"/>
          </p:cNvSpPr>
          <p:nvPr>
            <p:ph idx="1"/>
          </p:nvPr>
        </p:nvSpPr>
        <p:spPr/>
        <p:txBody>
          <a:bodyPr/>
          <a:lstStyle/>
          <a:p>
            <a:pPr eaLnBrk="1" hangingPunct="1"/>
            <a:r>
              <a:rPr lang="en-US" altLang="en-US" smtClean="0">
                <a:latin typeface="Arial" charset="0"/>
                <a:cs typeface="Arial" charset="0"/>
              </a:rPr>
              <a:t>2002: The FDA requires nutritional labels to include trans-fat content</a:t>
            </a:r>
          </a:p>
          <a:p>
            <a:pPr eaLnBrk="1" hangingPunct="1"/>
            <a:r>
              <a:rPr lang="en-US" altLang="en-US" smtClean="0">
                <a:latin typeface="Arial" charset="0"/>
                <a:cs typeface="Arial" charset="0"/>
              </a:rPr>
              <a:t>2011: The USDA announces plans to require mandatory testing for six more serogroups of </a:t>
            </a:r>
            <a:r>
              <a:rPr lang="en-US" altLang="en-US" i="1" smtClean="0">
                <a:latin typeface="Arial" charset="0"/>
                <a:cs typeface="Arial" charset="0"/>
              </a:rPr>
              <a:t>E. coli</a:t>
            </a:r>
            <a:r>
              <a:rPr lang="en-US" altLang="en-US" smtClean="0">
                <a:latin typeface="Arial" charset="0"/>
                <a:cs typeface="Arial" charset="0"/>
              </a:rPr>
              <a:t> in addition to 0157:H7 including: O26, O103, O45, O111, O121, and O145</a:t>
            </a:r>
          </a:p>
        </p:txBody>
      </p:sp>
      <p:sp>
        <p:nvSpPr>
          <p:cNvPr id="716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8A49A20-5763-4E91-BB57-846634185A41}" type="slidenum">
              <a:rPr lang="en-US" altLang="en-US" sz="1200">
                <a:solidFill>
                  <a:srgbClr val="898989"/>
                </a:solidFill>
              </a:rPr>
              <a:pPr>
                <a:spcBef>
                  <a:spcPct val="0"/>
                </a:spcBef>
                <a:buFontTx/>
                <a:buNone/>
              </a:pPr>
              <a:t>25</a:t>
            </a:fld>
            <a:endParaRPr lang="en-US" altLang="en-US" sz="1200">
              <a:solidFill>
                <a:srgbClr val="898989"/>
              </a:solidFill>
            </a:endParaRPr>
          </a:p>
        </p:txBody>
      </p:sp>
      <p:pic>
        <p:nvPicPr>
          <p:cNvPr id="71685" name="Picture 5">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24800" y="5486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Box 6"/>
          <p:cNvSpPr txBox="1">
            <a:spLocks noChangeArrowheads="1"/>
          </p:cNvSpPr>
          <p:nvPr/>
        </p:nvSpPr>
        <p:spPr bwMode="auto">
          <a:xfrm>
            <a:off x="1219200" y="5505450"/>
            <a:ext cx="6705600" cy="1200150"/>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FSIS is constantly updating its food safety protocols and posts this information at </a:t>
            </a:r>
            <a:r>
              <a:rPr lang="en-US" altLang="en-US" sz="2400">
                <a:latin typeface="Arial" charset="0"/>
                <a:hlinkClick r:id="rId5"/>
              </a:rPr>
              <a:t>http://www.fsis.usda.gov</a:t>
            </a:r>
            <a:r>
              <a:rPr lang="en-US" altLang="en-US" sz="2400">
                <a:latin typeface="Arial" charset="0"/>
              </a:rPr>
              <a:t>.</a:t>
            </a:r>
          </a:p>
        </p:txBody>
      </p:sp>
      <p:pic>
        <p:nvPicPr>
          <p:cNvPr id="71687" name="Picture 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19200" y="55245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E6FD245-9845-4C54-AE2B-49B0B32BEE4B}" type="slidenum">
              <a:rPr lang="en-US" altLang="en-US" sz="1200">
                <a:solidFill>
                  <a:srgbClr val="898989"/>
                </a:solidFill>
              </a:rPr>
              <a:pPr>
                <a:spcBef>
                  <a:spcPct val="0"/>
                </a:spcBef>
                <a:buFontTx/>
                <a:buNone/>
              </a:pPr>
              <a:t>26</a:t>
            </a:fld>
            <a:endParaRPr lang="en-US" altLang="en-US" sz="1200">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F6A5F58-9FDC-45F7-98EE-13816A46D431}" type="slidenum">
              <a:rPr lang="en-US" altLang="en-US" sz="1200">
                <a:solidFill>
                  <a:srgbClr val="898989"/>
                </a:solidFill>
              </a:rPr>
              <a:pPr>
                <a:spcBef>
                  <a:spcPct val="0"/>
                </a:spcBef>
                <a:buFontTx/>
                <a:buNone/>
              </a:pPr>
              <a:t>27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Live Animal Care</a:t>
            </a:r>
            <a:endParaRPr lang="en-US" dirty="0"/>
          </a:p>
        </p:txBody>
      </p:sp>
      <p:sp>
        <p:nvSpPr>
          <p:cNvPr id="4" name="Content Placeholder 3"/>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a:t>Has a </a:t>
            </a:r>
            <a:r>
              <a:rPr lang="en-US" dirty="0" smtClean="0"/>
              <a:t>significant </a:t>
            </a:r>
            <a:r>
              <a:rPr lang="en-US" dirty="0"/>
              <a:t>impact on cutability and meat quality</a:t>
            </a:r>
            <a:endParaRPr lang="en-US" sz="2800" dirty="0"/>
          </a:p>
          <a:p>
            <a:pPr eaLnBrk="1" fontAlgn="auto" hangingPunct="1">
              <a:spcAft>
                <a:spcPts val="0"/>
              </a:spcAft>
              <a:buFont typeface="Arial" panose="020B0604020202020204" pitchFamily="34" charset="0"/>
              <a:buChar char="•"/>
              <a:defRPr/>
            </a:pPr>
            <a:r>
              <a:rPr lang="en-US" dirty="0"/>
              <a:t>Is important from farm to processor</a:t>
            </a:r>
            <a:endParaRPr lang="en-US" sz="2800" dirty="0"/>
          </a:p>
          <a:p>
            <a:pPr eaLnBrk="1" fontAlgn="auto" hangingPunct="1">
              <a:spcAft>
                <a:spcPts val="0"/>
              </a:spcAft>
              <a:buFont typeface="Arial" panose="020B0604020202020204" pitchFamily="34" charset="0"/>
              <a:buChar char="•"/>
              <a:defRPr/>
            </a:pPr>
            <a:r>
              <a:rPr lang="en-US" dirty="0"/>
              <a:t>Includes factors such as:</a:t>
            </a:r>
            <a:endParaRPr lang="en-US" sz="2800" dirty="0"/>
          </a:p>
          <a:p>
            <a:pPr lvl="1" eaLnBrk="1" fontAlgn="auto" hangingPunct="1">
              <a:spcAft>
                <a:spcPts val="0"/>
              </a:spcAft>
              <a:buFont typeface="Arial" panose="020B0604020202020204" pitchFamily="34" charset="0"/>
              <a:buChar char="–"/>
              <a:defRPr/>
            </a:pPr>
            <a:r>
              <a:rPr lang="en-US" dirty="0"/>
              <a:t>growth hormone implants</a:t>
            </a:r>
            <a:endParaRPr lang="en-US" sz="2400" dirty="0"/>
          </a:p>
          <a:p>
            <a:pPr lvl="1" eaLnBrk="1" fontAlgn="auto" hangingPunct="1">
              <a:spcAft>
                <a:spcPts val="0"/>
              </a:spcAft>
              <a:buFont typeface="Arial" panose="020B0604020202020204" pitchFamily="34" charset="0"/>
              <a:buChar char="–"/>
              <a:defRPr/>
            </a:pPr>
            <a:r>
              <a:rPr lang="en-US" dirty="0"/>
              <a:t>antibiotics</a:t>
            </a:r>
            <a:endParaRPr lang="en-US" sz="2400" dirty="0"/>
          </a:p>
          <a:p>
            <a:pPr lvl="1" eaLnBrk="1" fontAlgn="auto" hangingPunct="1">
              <a:spcAft>
                <a:spcPts val="0"/>
              </a:spcAft>
              <a:buFont typeface="Arial" panose="020B0604020202020204" pitchFamily="34" charset="0"/>
              <a:buChar char="–"/>
              <a:defRPr/>
            </a:pPr>
            <a:r>
              <a:rPr lang="en-US" dirty="0"/>
              <a:t>water and feed</a:t>
            </a:r>
            <a:endParaRPr lang="en-US" sz="2400" dirty="0"/>
          </a:p>
          <a:p>
            <a:pPr lvl="1" eaLnBrk="1" fontAlgn="auto" hangingPunct="1">
              <a:spcAft>
                <a:spcPts val="0"/>
              </a:spcAft>
              <a:buFont typeface="Arial" panose="020B0604020202020204" pitchFamily="34" charset="0"/>
              <a:buChar char="–"/>
              <a:defRPr/>
            </a:pPr>
            <a:r>
              <a:rPr lang="en-US" dirty="0"/>
              <a:t>illness</a:t>
            </a:r>
            <a:endParaRPr lang="en-US" sz="2400" dirty="0"/>
          </a:p>
          <a:p>
            <a:pPr lvl="1" eaLnBrk="1" fontAlgn="auto" hangingPunct="1">
              <a:spcAft>
                <a:spcPts val="0"/>
              </a:spcAft>
              <a:buFont typeface="Arial" panose="020B0604020202020204" pitchFamily="34" charset="0"/>
              <a:buChar char="–"/>
              <a:defRPr/>
            </a:pPr>
            <a:r>
              <a:rPr lang="en-US" dirty="0"/>
              <a:t>handling practices</a:t>
            </a:r>
            <a:endParaRPr lang="en-US" sz="2400" dirty="0"/>
          </a:p>
          <a:p>
            <a:pPr lvl="1" eaLnBrk="1" fontAlgn="auto" hangingPunct="1">
              <a:spcAft>
                <a:spcPts val="0"/>
              </a:spcAft>
              <a:buFont typeface="Arial" panose="020B0604020202020204" pitchFamily="34" charset="0"/>
              <a:buChar char="–"/>
              <a:defRPr/>
            </a:pPr>
            <a:r>
              <a:rPr lang="en-US" dirty="0"/>
              <a:t>weather</a:t>
            </a:r>
          </a:p>
        </p:txBody>
      </p:sp>
      <p:pic>
        <p:nvPicPr>
          <p:cNvPr id="79877" name="Picture 5" descr="shutterstock_1451184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3600" y="3429000"/>
            <a:ext cx="22463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4B70C5F-2DF8-454C-B203-98AA3217FF2A}" type="slidenum">
              <a:rPr lang="en-US" altLang="en-US" sz="1200">
                <a:solidFill>
                  <a:srgbClr val="898989"/>
                </a:solidFill>
              </a:rPr>
              <a:pPr>
                <a:spcBef>
                  <a:spcPct val="0"/>
                </a:spcBef>
                <a:buFontTx/>
                <a:buNone/>
              </a:pPr>
              <a:t>28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Growth-Promoting Implants</a:t>
            </a:r>
            <a:endParaRPr lang="en-US" dirty="0"/>
          </a:p>
        </p:txBody>
      </p:sp>
      <p:sp>
        <p:nvSpPr>
          <p:cNvPr id="81924" name="Content Placeholder 3"/>
          <p:cNvSpPr>
            <a:spLocks noGrp="1"/>
          </p:cNvSpPr>
          <p:nvPr>
            <p:ph idx="1"/>
          </p:nvPr>
        </p:nvSpPr>
        <p:spPr/>
        <p:txBody>
          <a:bodyPr/>
          <a:lstStyle/>
          <a:p>
            <a:pPr eaLnBrk="1" hangingPunct="1"/>
            <a:r>
              <a:rPr lang="en-US" altLang="en-US" smtClean="0">
                <a:latin typeface="Arial" charset="0"/>
                <a:cs typeface="Arial" charset="0"/>
              </a:rPr>
              <a:t>Are used in cattle and sheep to increase rate of growth and weight gain</a:t>
            </a:r>
            <a:endParaRPr lang="en-US" altLang="en-US" sz="2800" smtClean="0">
              <a:latin typeface="Arial" charset="0"/>
              <a:cs typeface="Arial" charset="0"/>
            </a:endParaRPr>
          </a:p>
          <a:p>
            <a:pPr lvl="1" eaLnBrk="1" hangingPunct="1"/>
            <a:r>
              <a:rPr lang="en-US" altLang="en-US" smtClean="0">
                <a:latin typeface="Arial" charset="0"/>
                <a:cs typeface="Arial" charset="0"/>
              </a:rPr>
              <a:t>increase feed efficiency</a:t>
            </a:r>
            <a:endParaRPr lang="en-US" altLang="en-US" sz="2400" smtClean="0">
              <a:latin typeface="Arial" charset="0"/>
              <a:cs typeface="Arial" charset="0"/>
            </a:endParaRPr>
          </a:p>
          <a:p>
            <a:pPr lvl="1" eaLnBrk="1" hangingPunct="1"/>
            <a:r>
              <a:rPr lang="en-US" altLang="en-US" smtClean="0">
                <a:latin typeface="Arial" charset="0"/>
                <a:cs typeface="Arial" charset="0"/>
              </a:rPr>
              <a:t>aid in muscle growth and influence carcass traits</a:t>
            </a:r>
          </a:p>
        </p:txBody>
      </p:sp>
      <p:pic>
        <p:nvPicPr>
          <p:cNvPr id="81925" name="Picture 2" descr="http://upload.wikimedia.org/wikipedia/commons/5/5b/Angus_cattl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8125" y="4130675"/>
            <a:ext cx="358775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5944F1D-5A97-42EF-AE56-242FF88297A9}" type="slidenum">
              <a:rPr lang="en-US" altLang="en-US" sz="1200">
                <a:solidFill>
                  <a:srgbClr val="898989"/>
                </a:solidFill>
              </a:rPr>
              <a:pPr>
                <a:spcBef>
                  <a:spcPct val="0"/>
                </a:spcBef>
                <a:buFontTx/>
                <a:buNone/>
              </a:pPr>
              <a:t>29</a:t>
            </a:fld>
            <a:endParaRPr lang="en-US" altLang="en-US" sz="1200">
              <a:solidFill>
                <a:srgbClr val="898989"/>
              </a:solidFill>
            </a:endParaRPr>
          </a:p>
        </p:txBody>
      </p:sp>
      <p:sp>
        <p:nvSpPr>
          <p:cNvPr id="4" name="Content Placeholder 3"/>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sz="3500" dirty="0"/>
              <a:t>Contain either natural or synthetic hormones</a:t>
            </a:r>
          </a:p>
          <a:p>
            <a:pPr lvl="1" eaLnBrk="1" fontAlgn="auto" hangingPunct="1">
              <a:spcAft>
                <a:spcPts val="0"/>
              </a:spcAft>
              <a:buFont typeface="Arial" panose="020B0604020202020204" pitchFamily="34" charset="0"/>
              <a:buChar char="–"/>
              <a:defRPr/>
            </a:pPr>
            <a:r>
              <a:rPr lang="en-US" sz="3000" dirty="0"/>
              <a:t>natural hormones are gender-based hormones</a:t>
            </a:r>
          </a:p>
          <a:p>
            <a:pPr lvl="2" eaLnBrk="1" fontAlgn="auto" hangingPunct="1">
              <a:spcAft>
                <a:spcPts val="0"/>
              </a:spcAft>
              <a:buFont typeface="Arial" panose="020B0604020202020204" pitchFamily="34" charset="0"/>
              <a:buChar char="•"/>
              <a:defRPr/>
            </a:pPr>
            <a:r>
              <a:rPr lang="en-US" sz="2600" dirty="0"/>
              <a:t>estradiol</a:t>
            </a:r>
          </a:p>
          <a:p>
            <a:pPr lvl="2" eaLnBrk="1" fontAlgn="auto" hangingPunct="1">
              <a:spcAft>
                <a:spcPts val="0"/>
              </a:spcAft>
              <a:buFont typeface="Arial" panose="020B0604020202020204" pitchFamily="34" charset="0"/>
              <a:buChar char="•"/>
              <a:defRPr/>
            </a:pPr>
            <a:r>
              <a:rPr lang="en-US" sz="2600" dirty="0"/>
              <a:t>progesterone</a:t>
            </a:r>
          </a:p>
          <a:p>
            <a:pPr lvl="2" eaLnBrk="1" fontAlgn="auto" hangingPunct="1">
              <a:spcAft>
                <a:spcPts val="0"/>
              </a:spcAft>
              <a:buFont typeface="Arial" panose="020B0604020202020204" pitchFamily="34" charset="0"/>
              <a:buChar char="•"/>
              <a:defRPr/>
            </a:pPr>
            <a:r>
              <a:rPr lang="en-US" sz="2600" dirty="0"/>
              <a:t>testosterone</a:t>
            </a:r>
          </a:p>
          <a:p>
            <a:pPr lvl="1" eaLnBrk="1" fontAlgn="auto" hangingPunct="1">
              <a:spcAft>
                <a:spcPts val="0"/>
              </a:spcAft>
              <a:buFont typeface="Arial" panose="020B0604020202020204" pitchFamily="34" charset="0"/>
              <a:buChar char="–"/>
              <a:defRPr/>
            </a:pPr>
            <a:r>
              <a:rPr lang="en-US" sz="3000" dirty="0"/>
              <a:t>synthetic hormones are based </a:t>
            </a:r>
            <a:r>
              <a:rPr lang="en-US" sz="3000" dirty="0" smtClean="0"/>
              <a:t>on</a:t>
            </a:r>
            <a:br>
              <a:rPr lang="en-US" sz="3000" dirty="0" smtClean="0"/>
            </a:br>
            <a:r>
              <a:rPr lang="en-US" sz="3000" dirty="0" smtClean="0"/>
              <a:t>natural </a:t>
            </a:r>
            <a:r>
              <a:rPr lang="en-US" sz="3000" dirty="0"/>
              <a:t>hormones but modified in a lab</a:t>
            </a:r>
          </a:p>
          <a:p>
            <a:pPr lvl="2" eaLnBrk="1" fontAlgn="auto" hangingPunct="1">
              <a:spcAft>
                <a:spcPts val="0"/>
              </a:spcAft>
              <a:buFont typeface="Arial" panose="020B0604020202020204" pitchFamily="34" charset="0"/>
              <a:buChar char="•"/>
              <a:defRPr/>
            </a:pPr>
            <a:r>
              <a:rPr lang="en-US" sz="2600" dirty="0" smtClean="0"/>
              <a:t>zeranal</a:t>
            </a:r>
            <a:endParaRPr lang="en-US" sz="2600" dirty="0"/>
          </a:p>
          <a:p>
            <a:pPr lvl="2" eaLnBrk="1" fontAlgn="auto" hangingPunct="1">
              <a:spcAft>
                <a:spcPts val="0"/>
              </a:spcAft>
              <a:buFont typeface="Arial" panose="020B0604020202020204" pitchFamily="34" charset="0"/>
              <a:buChar char="•"/>
              <a:defRPr/>
            </a:pPr>
            <a:r>
              <a:rPr lang="en-US" sz="2600" dirty="0" smtClean="0"/>
              <a:t>trenbolone acetate</a:t>
            </a:r>
            <a:endParaRPr lang="en-US" sz="2600" dirty="0"/>
          </a:p>
        </p:txBody>
      </p:sp>
      <p:pic>
        <p:nvPicPr>
          <p:cNvPr id="83972" name="Picture 2" descr="http://www.sxc.hu/pic/l/b/bl/blary54/559319_3589366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0400" y="2855913"/>
            <a:ext cx="2100263"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a:spLocks noGrp="1"/>
          </p:cNvSpPr>
          <p:nvPr>
            <p:ph type="title"/>
          </p:nvPr>
        </p:nvSpPr>
        <p:spPr>
          <a:extLst/>
        </p:spPr>
        <p:txBody>
          <a:bodyPr rtlCol="0">
            <a:normAutofit/>
          </a:bodyPr>
          <a:lstStyle/>
          <a:p>
            <a:pPr eaLnBrk="1" fontAlgn="auto" hangingPunct="1">
              <a:spcAft>
                <a:spcPts val="0"/>
              </a:spcAft>
              <a:defRPr/>
            </a:pPr>
            <a:r>
              <a:rPr lang="en-US" dirty="0" smtClean="0"/>
              <a:t>Growth-Promoting Implants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6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a typeface="Arial" charset="0"/>
              </a:rPr>
              <a:t>Objectives</a:t>
            </a:r>
            <a:endParaRPr lang="en-US" sz="6000" dirty="0"/>
          </a:p>
        </p:txBody>
      </p:sp>
      <p:sp>
        <p:nvSpPr>
          <p:cNvPr id="26627" name="Content Placeholder 2"/>
          <p:cNvSpPr>
            <a:spLocks noGrp="1"/>
          </p:cNvSpPr>
          <p:nvPr>
            <p:ph idx="1"/>
          </p:nvPr>
        </p:nvSpPr>
        <p:spPr/>
        <p:txBody>
          <a:bodyPr/>
          <a:lstStyle/>
          <a:p>
            <a:pPr eaLnBrk="1" hangingPunct="1">
              <a:lnSpc>
                <a:spcPct val="150000"/>
              </a:lnSpc>
            </a:pPr>
            <a:r>
              <a:rPr lang="en-US" altLang="en-US" sz="2800" smtClean="0">
                <a:latin typeface="Arial" charset="0"/>
                <a:cs typeface="Arial" charset="0"/>
              </a:rPr>
              <a:t>To explore legislation and history in relation to the meats industry.</a:t>
            </a:r>
          </a:p>
          <a:p>
            <a:pPr eaLnBrk="1" hangingPunct="1">
              <a:lnSpc>
                <a:spcPct val="150000"/>
              </a:lnSpc>
            </a:pPr>
            <a:r>
              <a:rPr lang="en-US" altLang="en-US" sz="2800" smtClean="0">
                <a:latin typeface="Arial" charset="0"/>
                <a:cs typeface="Arial" charset="0"/>
              </a:rPr>
              <a:t>To study animal care and handling techniques.</a:t>
            </a:r>
          </a:p>
          <a:p>
            <a:pPr eaLnBrk="1" hangingPunct="1">
              <a:lnSpc>
                <a:spcPct val="150000"/>
              </a:lnSpc>
            </a:pPr>
            <a:r>
              <a:rPr lang="en-US" altLang="en-US" sz="2800" smtClean="0">
                <a:latin typeface="Arial" charset="0"/>
                <a:cs typeface="Arial" charset="0"/>
              </a:rPr>
              <a:t>To identify the nutritional content and benefits </a:t>
            </a:r>
            <a:br>
              <a:rPr lang="en-US" altLang="en-US" sz="2800" smtClean="0">
                <a:latin typeface="Arial" charset="0"/>
                <a:cs typeface="Arial" charset="0"/>
              </a:rPr>
            </a:br>
            <a:r>
              <a:rPr lang="en-US" altLang="en-US" sz="2800" smtClean="0">
                <a:latin typeface="Arial" charset="0"/>
                <a:cs typeface="Arial" charset="0"/>
              </a:rPr>
              <a:t>of meat.</a:t>
            </a:r>
          </a:p>
          <a:p>
            <a:pPr eaLnBrk="1" hangingPunct="1">
              <a:lnSpc>
                <a:spcPct val="150000"/>
              </a:lnSpc>
            </a:pPr>
            <a:r>
              <a:rPr lang="en-US" altLang="en-US" sz="2800" smtClean="0">
                <a:latin typeface="Arial" charset="0"/>
                <a:cs typeface="Arial" charset="0"/>
              </a:rPr>
              <a:t>To consider consumer options when purchasing meat.</a:t>
            </a: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75AB0CA-5320-44E7-9001-FF9B48587392}" type="slidenum">
              <a:rPr lang="en-US" altLang="en-US" sz="1200">
                <a:solidFill>
                  <a:srgbClr val="898989"/>
                </a:solidFill>
              </a:rPr>
              <a:pPr>
                <a:spcBef>
                  <a:spcPct val="0"/>
                </a:spcBef>
                <a:buFontTx/>
                <a:buNone/>
              </a:pPr>
              <a:t>3</a:t>
            </a:fld>
            <a:endParaRPr lang="en-US" altLang="en-US"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E160979-66FA-4111-9C80-1E955185D7E9}" type="slidenum">
              <a:rPr lang="en-US" altLang="en-US" sz="1200">
                <a:solidFill>
                  <a:srgbClr val="898989"/>
                </a:solidFill>
              </a:rPr>
              <a:pPr>
                <a:spcBef>
                  <a:spcPct val="0"/>
                </a:spcBef>
                <a:buFontTx/>
                <a:buNone/>
              </a:pPr>
              <a:t>30</a:t>
            </a:fld>
            <a:endParaRPr lang="en-US" altLang="en-US" sz="1200">
              <a:solidFill>
                <a:srgbClr val="898989"/>
              </a:solidFill>
            </a:endParaRPr>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t>Are placed in the ear of </a:t>
            </a:r>
            <a:r>
              <a:rPr lang="en-US" dirty="0" smtClean="0"/>
              <a:t>cattle or sheep</a:t>
            </a:r>
            <a:endParaRPr lang="en-US" sz="2800" dirty="0"/>
          </a:p>
          <a:p>
            <a:pPr eaLnBrk="1" fontAlgn="auto" hangingPunct="1">
              <a:spcAft>
                <a:spcPts val="0"/>
              </a:spcAft>
              <a:buFont typeface="Arial" panose="020B0604020202020204" pitchFamily="34" charset="0"/>
              <a:buChar char="•"/>
              <a:defRPr/>
            </a:pPr>
            <a:r>
              <a:rPr lang="en-US" dirty="0"/>
              <a:t>Must be approved by the FDA for use</a:t>
            </a:r>
            <a:endParaRPr lang="en-US" sz="2800" dirty="0"/>
          </a:p>
          <a:p>
            <a:pPr lvl="1" eaLnBrk="1" fontAlgn="auto" hangingPunct="1">
              <a:spcAft>
                <a:spcPts val="0"/>
              </a:spcAft>
              <a:buFont typeface="Arial" panose="020B0604020202020204" pitchFamily="34" charset="0"/>
              <a:buChar char="–"/>
              <a:defRPr/>
            </a:pPr>
            <a:r>
              <a:rPr lang="en-US" dirty="0"/>
              <a:t>determine use</a:t>
            </a:r>
            <a:endParaRPr lang="en-US" sz="2400" dirty="0"/>
          </a:p>
          <a:p>
            <a:pPr lvl="1" eaLnBrk="1" fontAlgn="auto" hangingPunct="1">
              <a:spcAft>
                <a:spcPts val="0"/>
              </a:spcAft>
              <a:buFont typeface="Arial" panose="020B0604020202020204" pitchFamily="34" charset="0"/>
              <a:buChar char="–"/>
              <a:defRPr/>
            </a:pPr>
            <a:r>
              <a:rPr lang="en-US" dirty="0"/>
              <a:t>establish limits</a:t>
            </a:r>
            <a:endParaRPr lang="en-US" sz="2400" dirty="0"/>
          </a:p>
          <a:p>
            <a:pPr lvl="1" eaLnBrk="1" fontAlgn="auto" hangingPunct="1">
              <a:spcAft>
                <a:spcPts val="0"/>
              </a:spcAft>
              <a:buFont typeface="Arial" panose="020B0604020202020204" pitchFamily="34" charset="0"/>
              <a:buChar char="–"/>
              <a:defRPr/>
            </a:pPr>
            <a:r>
              <a:rPr lang="en-US" dirty="0"/>
              <a:t>create tolerance levels</a:t>
            </a:r>
            <a:endParaRPr lang="en-US" sz="2400" dirty="0"/>
          </a:p>
          <a:p>
            <a:pPr lvl="1" eaLnBrk="1" fontAlgn="auto" hangingPunct="1">
              <a:spcAft>
                <a:spcPts val="0"/>
              </a:spcAft>
              <a:buFont typeface="Arial" panose="020B0604020202020204" pitchFamily="34" charset="0"/>
              <a:buChar char="–"/>
              <a:defRPr/>
            </a:pPr>
            <a:r>
              <a:rPr lang="en-US" dirty="0"/>
              <a:t>establish and enforce withdrawal period</a:t>
            </a:r>
            <a:endParaRPr lang="en-US" sz="2400" dirty="0"/>
          </a:p>
          <a:p>
            <a:pPr eaLnBrk="1" fontAlgn="auto" hangingPunct="1">
              <a:spcAft>
                <a:spcPts val="0"/>
              </a:spcAft>
              <a:buFont typeface="Arial" panose="020B0604020202020204" pitchFamily="34" charset="0"/>
              <a:buChar char="•"/>
              <a:defRPr/>
            </a:pPr>
            <a:r>
              <a:rPr lang="en-US" dirty="0"/>
              <a:t>Are NOT approved for use in swine or poultry</a:t>
            </a:r>
            <a:endParaRPr lang="en-US" sz="2800" dirty="0"/>
          </a:p>
          <a:p>
            <a:pPr marL="0" indent="0" eaLnBrk="1" fontAlgn="auto" hangingPunct="1">
              <a:spcAft>
                <a:spcPts val="0"/>
              </a:spcAft>
              <a:buFont typeface="Arial" panose="020B0604020202020204" pitchFamily="34" charset="0"/>
              <a:buNone/>
              <a:defRPr/>
            </a:pPr>
            <a:endParaRPr lang="en-US" dirty="0"/>
          </a:p>
        </p:txBody>
      </p:sp>
      <p:sp>
        <p:nvSpPr>
          <p:cNvPr id="6" name="Title 2"/>
          <p:cNvSpPr>
            <a:spLocks noGrp="1"/>
          </p:cNvSpPr>
          <p:nvPr>
            <p:ph type="title"/>
          </p:nvPr>
        </p:nvSpPr>
        <p:spPr>
          <a:extLst/>
        </p:spPr>
        <p:txBody>
          <a:bodyPr rtlCol="0">
            <a:normAutofit/>
          </a:bodyPr>
          <a:lstStyle/>
          <a:p>
            <a:pPr eaLnBrk="1" fontAlgn="auto" hangingPunct="1">
              <a:spcAft>
                <a:spcPts val="0"/>
              </a:spcAft>
              <a:defRPr/>
            </a:pPr>
            <a:r>
              <a:rPr lang="en-US" dirty="0" smtClean="0"/>
              <a:t>Growth-Promoting Implants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60C594F-5B18-4A10-85BD-CEE575A34895}" type="slidenum">
              <a:rPr lang="en-US" altLang="en-US" sz="1200">
                <a:solidFill>
                  <a:srgbClr val="898989"/>
                </a:solidFill>
              </a:rPr>
              <a:pPr>
                <a:spcBef>
                  <a:spcPct val="0"/>
                </a:spcBef>
                <a:buFontTx/>
                <a:buNone/>
              </a:pPr>
              <a:t>31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Beta-agonists </a:t>
            </a:r>
            <a:endParaRPr lang="en-US" b="1" dirty="0"/>
          </a:p>
        </p:txBody>
      </p:sp>
      <p:sp>
        <p:nvSpPr>
          <p:cNvPr id="4" name="Content Placeholder 3"/>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dirty="0" smtClean="0"/>
              <a:t>Are synthetic chemicals which shift nutrients away from fat production to the promotions of lean muscle growth</a:t>
            </a:r>
          </a:p>
          <a:p>
            <a:pPr eaLnBrk="1" fontAlgn="auto" hangingPunct="1">
              <a:spcAft>
                <a:spcPts val="0"/>
              </a:spcAft>
              <a:buFont typeface="Arial" panose="020B0604020202020204" pitchFamily="34" charset="0"/>
              <a:buChar char="•"/>
              <a:defRPr/>
            </a:pPr>
            <a:r>
              <a:rPr lang="en-US" dirty="0" smtClean="0"/>
              <a:t>Allowed in the United States are:</a:t>
            </a:r>
          </a:p>
          <a:p>
            <a:pPr lvl="1" eaLnBrk="1" fontAlgn="auto" hangingPunct="1">
              <a:spcAft>
                <a:spcPts val="0"/>
              </a:spcAft>
              <a:buFont typeface="Arial" panose="020B0604020202020204" pitchFamily="34" charset="0"/>
              <a:buChar char="–"/>
              <a:defRPr/>
            </a:pPr>
            <a:r>
              <a:rPr lang="en-US" dirty="0" err="1" smtClean="0"/>
              <a:t>ractopamine</a:t>
            </a:r>
            <a:r>
              <a:rPr lang="en-US" dirty="0" smtClean="0"/>
              <a:t> hydrochloride manufactured by </a:t>
            </a:r>
            <a:r>
              <a:rPr lang="en-US" dirty="0" err="1" smtClean="0"/>
              <a:t>Elanco</a:t>
            </a:r>
            <a:r>
              <a:rPr lang="en-US" dirty="0" smtClean="0"/>
              <a:t> Animal Health under the name </a:t>
            </a:r>
            <a:r>
              <a:rPr lang="en-US" dirty="0" err="1" smtClean="0"/>
              <a:t>Optaflexx</a:t>
            </a:r>
            <a:r>
              <a:rPr lang="en-US" baseline="30000" dirty="0" smtClean="0">
                <a:latin typeface="Arial"/>
                <a:cs typeface="Arial"/>
              </a:rPr>
              <a:t>®</a:t>
            </a:r>
            <a:r>
              <a:rPr lang="en-US" dirty="0" smtClean="0"/>
              <a:t> for cattle and </a:t>
            </a:r>
            <a:r>
              <a:rPr lang="en-US" dirty="0" err="1" smtClean="0"/>
              <a:t>Paylean</a:t>
            </a:r>
            <a:r>
              <a:rPr lang="en-US" baseline="30000" dirty="0" smtClean="0">
                <a:latin typeface="Arial"/>
                <a:cs typeface="Arial"/>
              </a:rPr>
              <a:t>®</a:t>
            </a:r>
            <a:r>
              <a:rPr lang="en-US" dirty="0" smtClean="0"/>
              <a:t> for swine</a:t>
            </a:r>
          </a:p>
          <a:p>
            <a:pPr lvl="1" eaLnBrk="1" fontAlgn="auto" hangingPunct="1">
              <a:spcAft>
                <a:spcPts val="0"/>
              </a:spcAft>
              <a:buFont typeface="Arial" panose="020B0604020202020204" pitchFamily="34" charset="0"/>
              <a:buChar char="–"/>
              <a:defRPr/>
            </a:pPr>
            <a:r>
              <a:rPr lang="en-US" dirty="0" err="1" smtClean="0"/>
              <a:t>zilpaterol</a:t>
            </a:r>
            <a:r>
              <a:rPr lang="en-US" dirty="0" smtClean="0"/>
              <a:t> hydrochloride manufactured by </a:t>
            </a:r>
            <a:r>
              <a:rPr lang="en-US" dirty="0" err="1" smtClean="0"/>
              <a:t>Intervet</a:t>
            </a:r>
            <a:r>
              <a:rPr lang="en-US" dirty="0" smtClean="0"/>
              <a:t> under the name of </a:t>
            </a:r>
            <a:r>
              <a:rPr lang="en-US" dirty="0" err="1" smtClean="0"/>
              <a:t>Zilmax</a:t>
            </a:r>
            <a:r>
              <a:rPr lang="en-US" baseline="30000" dirty="0" smtClean="0">
                <a:latin typeface="Arial"/>
                <a:cs typeface="Arial"/>
              </a:rPr>
              <a:t>®</a:t>
            </a:r>
            <a:r>
              <a:rPr lang="en-US" dirty="0" smtClean="0"/>
              <a:t> and approved for cattle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8D55CFF-5A91-48AF-9949-D1D1DEEF6DBE}" type="slidenum">
              <a:rPr lang="en-US" altLang="en-US" sz="1200">
                <a:solidFill>
                  <a:srgbClr val="898989"/>
                </a:solidFill>
              </a:rPr>
              <a:pPr>
                <a:spcBef>
                  <a:spcPct val="0"/>
                </a:spcBef>
                <a:buFontTx/>
                <a:buNone/>
              </a:pPr>
              <a:t>32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Antibiotics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a:t>Are used to prevent and treat </a:t>
            </a:r>
            <a:r>
              <a:rPr lang="en-US" dirty="0" smtClean="0"/>
              <a:t>illness </a:t>
            </a:r>
            <a:r>
              <a:rPr lang="en-US" dirty="0"/>
              <a:t>in livestock animals</a:t>
            </a:r>
            <a:endParaRPr lang="en-US" sz="2800" dirty="0"/>
          </a:p>
          <a:p>
            <a:pPr eaLnBrk="1" fontAlgn="auto" hangingPunct="1">
              <a:spcAft>
                <a:spcPts val="0"/>
              </a:spcAft>
              <a:buFont typeface="Arial" panose="020B0604020202020204" pitchFamily="34" charset="0"/>
              <a:buChar char="•"/>
              <a:defRPr/>
            </a:pPr>
            <a:r>
              <a:rPr lang="en-US" dirty="0"/>
              <a:t>Help maintain a steady supply of meat from healthy animals</a:t>
            </a:r>
            <a:endParaRPr lang="en-US" sz="2800" dirty="0"/>
          </a:p>
          <a:p>
            <a:pPr eaLnBrk="1" fontAlgn="auto" hangingPunct="1">
              <a:spcAft>
                <a:spcPts val="0"/>
              </a:spcAft>
              <a:buFont typeface="Arial" panose="020B0604020202020204" pitchFamily="34" charset="0"/>
              <a:buChar char="•"/>
              <a:defRPr/>
            </a:pPr>
            <a:r>
              <a:rPr lang="en-US" dirty="0"/>
              <a:t>Can be used in two manners:</a:t>
            </a:r>
            <a:endParaRPr lang="en-US" sz="2800" dirty="0"/>
          </a:p>
          <a:p>
            <a:pPr lvl="1" eaLnBrk="1" fontAlgn="auto" hangingPunct="1">
              <a:spcAft>
                <a:spcPts val="0"/>
              </a:spcAft>
              <a:buFont typeface="Arial" panose="020B0604020202020204" pitchFamily="34" charset="0"/>
              <a:buChar char="–"/>
              <a:defRPr/>
            </a:pPr>
            <a:r>
              <a:rPr lang="en-US" dirty="0"/>
              <a:t>administered in small, preventative doses through feed and </a:t>
            </a:r>
            <a:r>
              <a:rPr lang="en-US" dirty="0" smtClean="0"/>
              <a:t>water; known as </a:t>
            </a:r>
            <a:br>
              <a:rPr lang="en-US" dirty="0" smtClean="0"/>
            </a:br>
            <a:r>
              <a:rPr lang="en-US" dirty="0" smtClean="0"/>
              <a:t>sub-therapeutic use</a:t>
            </a:r>
            <a:endParaRPr lang="en-US" sz="2400" dirty="0"/>
          </a:p>
          <a:p>
            <a:pPr lvl="1" eaLnBrk="1" fontAlgn="auto" hangingPunct="1">
              <a:spcAft>
                <a:spcPts val="0"/>
              </a:spcAft>
              <a:buFont typeface="Arial" panose="020B0604020202020204" pitchFamily="34" charset="0"/>
              <a:buChar char="–"/>
              <a:defRPr/>
            </a:pPr>
            <a:r>
              <a:rPr lang="en-US" dirty="0"/>
              <a:t>administered in larger doses to treat illness</a:t>
            </a:r>
            <a:endParaRPr lang="en-US" sz="2400" dirty="0"/>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D8FAA2E-CE3F-4430-B2CE-B3BB8FA15729}" type="slidenum">
              <a:rPr lang="en-US" altLang="en-US" sz="1200">
                <a:solidFill>
                  <a:srgbClr val="898989"/>
                </a:solidFill>
              </a:rPr>
              <a:pPr>
                <a:spcBef>
                  <a:spcPct val="0"/>
                </a:spcBef>
                <a:buFontTx/>
                <a:buNone/>
              </a:pPr>
              <a:t>33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Antibiotics</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t>Must be approved for the intended use by the FDA before administered to livestock</a:t>
            </a:r>
          </a:p>
          <a:p>
            <a:pPr eaLnBrk="1" fontAlgn="auto" hangingPunct="1">
              <a:spcAft>
                <a:spcPts val="0"/>
              </a:spcAft>
              <a:buFont typeface="Arial" panose="020B0604020202020204" pitchFamily="34" charset="0"/>
              <a:buChar char="•"/>
              <a:defRPr/>
            </a:pPr>
            <a:r>
              <a:rPr lang="en-US" dirty="0"/>
              <a:t>Have withdrawal periods which are set by the FDA and must be followed</a:t>
            </a: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1361F09-3E94-4788-AAE7-E6A2D4EB20C5}" type="slidenum">
              <a:rPr lang="en-US" altLang="en-US" sz="1200">
                <a:solidFill>
                  <a:srgbClr val="898989"/>
                </a:solidFill>
              </a:rPr>
              <a:pPr>
                <a:spcBef>
                  <a:spcPct val="0"/>
                </a:spcBef>
                <a:buFontTx/>
                <a:buNone/>
              </a:pPr>
              <a:t>34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Withdrawal Period</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sz="2800" dirty="0"/>
              <a:t>Is the </a:t>
            </a:r>
            <a:r>
              <a:rPr lang="en-US" sz="2800" dirty="0" smtClean="0"/>
              <a:t>prescribed period </a:t>
            </a:r>
            <a:r>
              <a:rPr lang="en-US" sz="2800" dirty="0"/>
              <a:t>of time </a:t>
            </a:r>
            <a:r>
              <a:rPr lang="en-US" sz="2800" dirty="0" smtClean="0"/>
              <a:t>the meat animal must not have received the compound or drug immediately preceding harvest </a:t>
            </a:r>
          </a:p>
          <a:p>
            <a:pPr eaLnBrk="1" fontAlgn="auto" hangingPunct="1">
              <a:spcAft>
                <a:spcPts val="0"/>
              </a:spcAft>
              <a:buFont typeface="Arial" panose="020B0604020202020204" pitchFamily="34" charset="0"/>
              <a:buChar char="•"/>
              <a:defRPr/>
            </a:pPr>
            <a:r>
              <a:rPr lang="en-US" sz="2800" dirty="0" smtClean="0"/>
              <a:t>Will </a:t>
            </a:r>
            <a:r>
              <a:rPr lang="en-US" sz="2800" dirty="0"/>
              <a:t>allow ample time for the drug or hormone to pass through the animal’s system</a:t>
            </a:r>
          </a:p>
          <a:p>
            <a:pPr eaLnBrk="1" fontAlgn="auto" hangingPunct="1">
              <a:spcAft>
                <a:spcPts val="0"/>
              </a:spcAft>
              <a:buFont typeface="Arial" panose="020B0604020202020204" pitchFamily="34" charset="0"/>
              <a:buChar char="•"/>
              <a:defRPr/>
            </a:pPr>
            <a:r>
              <a:rPr lang="en-US" sz="2800" dirty="0"/>
              <a:t>Are set by the FDA and monitored through testing by FSIS</a:t>
            </a:r>
          </a:p>
          <a:p>
            <a:pPr marL="0" indent="0" eaLnBrk="1" fontAlgn="auto" hangingPunct="1">
              <a:spcAft>
                <a:spcPts val="0"/>
              </a:spcAft>
              <a:buFont typeface="Arial" panose="020B0604020202020204" pitchFamily="34" charset="0"/>
              <a:buNone/>
              <a:defRPr/>
            </a:pPr>
            <a:endParaRPr lang="en-US" dirty="0"/>
          </a:p>
        </p:txBody>
      </p:sp>
      <p:sp>
        <p:nvSpPr>
          <p:cNvPr id="94213" name="TextBox 4"/>
          <p:cNvSpPr txBox="1">
            <a:spLocks noChangeArrowheads="1"/>
          </p:cNvSpPr>
          <p:nvPr/>
        </p:nvSpPr>
        <p:spPr bwMode="auto">
          <a:xfrm>
            <a:off x="1219200" y="5124450"/>
            <a:ext cx="6705600" cy="1200150"/>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FSIS collects approximately 1.5 million samples per year from meat products to test for hormone and antibiotic residues.</a:t>
            </a:r>
          </a:p>
        </p:txBody>
      </p:sp>
      <p:pic>
        <p:nvPicPr>
          <p:cNvPr id="94214"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51435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6D051BB-EDC9-4F48-A06A-DEB333FE0E6C}" type="slidenum">
              <a:rPr lang="en-US" altLang="en-US" sz="1200">
                <a:solidFill>
                  <a:srgbClr val="898989"/>
                </a:solidFill>
              </a:rPr>
              <a:pPr>
                <a:spcBef>
                  <a:spcPct val="0"/>
                </a:spcBef>
                <a:buFontTx/>
                <a:buNone/>
              </a:pPr>
              <a:t>35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Residue Levels</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sz="2800" dirty="0"/>
              <a:t>Are the amounts of a drug, antibiotic or hormone left behind in a product </a:t>
            </a:r>
            <a:r>
              <a:rPr lang="en-US" sz="2800" dirty="0" smtClean="0"/>
              <a:t>after </a:t>
            </a:r>
            <a:r>
              <a:rPr lang="en-US" sz="2800" dirty="0"/>
              <a:t>the withdrawal period has passed</a:t>
            </a:r>
          </a:p>
          <a:p>
            <a:pPr eaLnBrk="1" fontAlgn="auto" hangingPunct="1">
              <a:spcAft>
                <a:spcPts val="0"/>
              </a:spcAft>
              <a:buFont typeface="Arial" panose="020B0604020202020204" pitchFamily="34" charset="0"/>
              <a:buChar char="•"/>
              <a:defRPr/>
            </a:pPr>
            <a:r>
              <a:rPr lang="en-US" sz="2800" dirty="0"/>
              <a:t>Are monitored by the USDA, FSIS, FDA and Environmental Protection Agency (EPA)</a:t>
            </a:r>
          </a:p>
          <a:p>
            <a:pPr eaLnBrk="1" fontAlgn="auto" hangingPunct="1">
              <a:spcAft>
                <a:spcPts val="0"/>
              </a:spcAft>
              <a:buFont typeface="Arial" panose="020B0604020202020204" pitchFamily="34" charset="0"/>
              <a:buChar char="•"/>
              <a:defRPr/>
            </a:pPr>
            <a:r>
              <a:rPr lang="en-US" sz="2800" dirty="0"/>
              <a:t>Related to antibiotics and other </a:t>
            </a:r>
            <a:r>
              <a:rPr lang="en-US" sz="2800" dirty="0" smtClean="0"/>
              <a:t>drugs </a:t>
            </a:r>
            <a:r>
              <a:rPr lang="en-US" sz="2800" dirty="0"/>
              <a:t>can be </a:t>
            </a:r>
            <a:r>
              <a:rPr lang="en-US" sz="2800" dirty="0" smtClean="0"/>
              <a:t>reduced below </a:t>
            </a:r>
            <a:r>
              <a:rPr lang="en-US" sz="2800" dirty="0" err="1" smtClean="0"/>
              <a:t>violative</a:t>
            </a:r>
            <a:r>
              <a:rPr lang="en-US" sz="2800" dirty="0" smtClean="0"/>
              <a:t> levels by </a:t>
            </a:r>
            <a:r>
              <a:rPr lang="en-US" sz="2800" dirty="0"/>
              <a:t>veterinarians abiding by rules set by the FDA</a:t>
            </a: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00A9ECA-A241-4A7B-B1A7-3D46A8DA535A}" type="slidenum">
              <a:rPr lang="en-US" altLang="en-US" sz="1200">
                <a:solidFill>
                  <a:srgbClr val="898989"/>
                </a:solidFill>
              </a:rPr>
              <a:pPr>
                <a:spcBef>
                  <a:spcPct val="0"/>
                </a:spcBef>
                <a:buFontTx/>
                <a:buNone/>
              </a:pPr>
              <a:t>36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Water</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t>Is essential to all life processes</a:t>
            </a:r>
          </a:p>
          <a:p>
            <a:pPr eaLnBrk="1" fontAlgn="auto" hangingPunct="1">
              <a:spcAft>
                <a:spcPts val="0"/>
              </a:spcAft>
              <a:buFont typeface="Arial" panose="020B0604020202020204" pitchFamily="34" charset="0"/>
              <a:buChar char="•"/>
              <a:defRPr/>
            </a:pPr>
            <a:r>
              <a:rPr lang="en-US" dirty="0"/>
              <a:t>Must be provided to livestock throughout the life cycle until the point of </a:t>
            </a:r>
            <a:r>
              <a:rPr lang="en-US" dirty="0" smtClean="0"/>
              <a:t>harvest</a:t>
            </a:r>
            <a:endParaRPr lang="en-US" dirty="0"/>
          </a:p>
          <a:p>
            <a:pPr eaLnBrk="1" fontAlgn="auto" hangingPunct="1">
              <a:spcAft>
                <a:spcPts val="0"/>
              </a:spcAft>
              <a:buFont typeface="Arial" panose="020B0604020202020204" pitchFamily="34" charset="0"/>
              <a:buChar char="•"/>
              <a:defRPr/>
            </a:pPr>
            <a:r>
              <a:rPr lang="en-US" dirty="0"/>
              <a:t>Aids in ease of hide removal and evisceration</a:t>
            </a:r>
          </a:p>
          <a:p>
            <a:pPr marL="0" indent="0" eaLnBrk="1" fontAlgn="auto" hangingPunct="1">
              <a:spcAft>
                <a:spcPts val="0"/>
              </a:spcAft>
              <a:buFont typeface="Arial" panose="020B0604020202020204" pitchFamily="34" charset="0"/>
              <a:buNone/>
              <a:defRPr/>
            </a:pPr>
            <a:endParaRPr lang="en-US" dirty="0"/>
          </a:p>
        </p:txBody>
      </p:sp>
      <p:pic>
        <p:nvPicPr>
          <p:cNvPr id="98309" name="Picture 4" descr="http://upload.wikimedia.org/wikipedia/commons/3/31/Sheep_coming_to_drink_at_Dacre_Beck_-_geograph.org.uk_-_136639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90788" y="4267200"/>
            <a:ext cx="4162425"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9E1FBC2-07D3-4894-A47D-3E8973B6EEA0}" type="slidenum">
              <a:rPr lang="en-US" altLang="en-US" sz="1200">
                <a:solidFill>
                  <a:srgbClr val="898989"/>
                </a:solidFill>
              </a:rPr>
              <a:pPr>
                <a:spcBef>
                  <a:spcPct val="0"/>
                </a:spcBef>
                <a:buFontTx/>
                <a:buNone/>
              </a:pPr>
              <a:t>37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Feed &amp; Feedstuffs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Provide </a:t>
            </a:r>
            <a:r>
              <a:rPr lang="en-US" dirty="0"/>
              <a:t>all essential and non-essential nutrients</a:t>
            </a:r>
          </a:p>
          <a:p>
            <a:pPr eaLnBrk="1" fontAlgn="auto" hangingPunct="1">
              <a:spcAft>
                <a:spcPts val="0"/>
              </a:spcAft>
              <a:buFont typeface="Arial" panose="020B0604020202020204" pitchFamily="34" charset="0"/>
              <a:buChar char="•"/>
              <a:defRPr/>
            </a:pPr>
            <a:r>
              <a:rPr lang="en-US" dirty="0"/>
              <a:t>Provide the source of energy for the animal to perform life processes, </a:t>
            </a:r>
            <a:r>
              <a:rPr lang="en-US" dirty="0" smtClean="0"/>
              <a:t>growth </a:t>
            </a:r>
            <a:r>
              <a:rPr lang="en-US" dirty="0"/>
              <a:t>and development</a:t>
            </a:r>
          </a:p>
          <a:p>
            <a:pPr eaLnBrk="1" fontAlgn="auto" hangingPunct="1">
              <a:spcAft>
                <a:spcPts val="0"/>
              </a:spcAft>
              <a:buFont typeface="Arial" panose="020B0604020202020204" pitchFamily="34" charset="0"/>
              <a:buChar char="•"/>
              <a:defRPr/>
            </a:pPr>
            <a:r>
              <a:rPr lang="en-US" dirty="0"/>
              <a:t>Are withheld </a:t>
            </a:r>
            <a:r>
              <a:rPr lang="en-US" dirty="0" smtClean="0"/>
              <a:t>from animals 12 </a:t>
            </a:r>
            <a:r>
              <a:rPr lang="en-US" dirty="0"/>
              <a:t>hours prior to slaughter to aid in evisceration and reduce the likelihood of microbial contamination from visceral punctures</a:t>
            </a:r>
          </a:p>
          <a:p>
            <a:pPr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2FC56ED-6DD8-4BE2-A959-A3555AD7EDFE}" type="slidenum">
              <a:rPr lang="en-US" altLang="en-US" sz="1200">
                <a:solidFill>
                  <a:srgbClr val="898989"/>
                </a:solidFill>
              </a:rPr>
              <a:pPr>
                <a:spcBef>
                  <a:spcPct val="0"/>
                </a:spcBef>
                <a:buFontTx/>
                <a:buNone/>
              </a:pPr>
              <a:t>38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Illness in Livestock</a:t>
            </a:r>
            <a:endParaRPr lang="en-US" dirty="0"/>
          </a:p>
        </p:txBody>
      </p:sp>
      <p:sp>
        <p:nvSpPr>
          <p:cNvPr id="102404" name="Content Placeholder 3"/>
          <p:cNvSpPr>
            <a:spLocks noGrp="1"/>
          </p:cNvSpPr>
          <p:nvPr>
            <p:ph idx="1"/>
          </p:nvPr>
        </p:nvSpPr>
        <p:spPr/>
        <p:txBody>
          <a:bodyPr/>
          <a:lstStyle/>
          <a:p>
            <a:pPr eaLnBrk="1" hangingPunct="1"/>
            <a:r>
              <a:rPr lang="en-US" altLang="en-US" smtClean="0">
                <a:latin typeface="Arial" charset="0"/>
                <a:cs typeface="Arial" charset="0"/>
              </a:rPr>
              <a:t>Should be addressed immediately</a:t>
            </a:r>
          </a:p>
          <a:p>
            <a:pPr eaLnBrk="1" hangingPunct="1"/>
            <a:r>
              <a:rPr lang="en-US" altLang="en-US" smtClean="0">
                <a:latin typeface="Arial" charset="0"/>
                <a:cs typeface="Arial" charset="0"/>
              </a:rPr>
              <a:t>May prevent an animal from being harvested or cause its carcass to be condemned</a:t>
            </a:r>
          </a:p>
          <a:p>
            <a:pPr eaLnBrk="1" hangingPunct="1"/>
            <a:r>
              <a:rPr lang="en-US" altLang="en-US" smtClean="0">
                <a:latin typeface="Arial" charset="0"/>
                <a:cs typeface="Arial" charset="0"/>
              </a:rPr>
              <a:t>Can be treated with antibiotics</a:t>
            </a:r>
          </a:p>
        </p:txBody>
      </p:sp>
      <p:sp>
        <p:nvSpPr>
          <p:cNvPr id="102405" name="TextBox 4"/>
          <p:cNvSpPr txBox="1">
            <a:spLocks noChangeArrowheads="1"/>
          </p:cNvSpPr>
          <p:nvPr/>
        </p:nvSpPr>
        <p:spPr bwMode="auto">
          <a:xfrm>
            <a:off x="1219200" y="5124450"/>
            <a:ext cx="6705600" cy="1570038"/>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It is vital to read the label of any drug given to an animal as it may delay the time of harvest due to mandatory withdrawal periods.</a:t>
            </a:r>
          </a:p>
        </p:txBody>
      </p:sp>
      <p:pic>
        <p:nvPicPr>
          <p:cNvPr id="10240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51435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D49C09B-1CC1-4F2C-845B-DB81E306D916}" type="slidenum">
              <a:rPr lang="en-US" altLang="en-US" sz="1200">
                <a:solidFill>
                  <a:srgbClr val="898989"/>
                </a:solidFill>
              </a:rPr>
              <a:pPr>
                <a:spcBef>
                  <a:spcPct val="0"/>
                </a:spcBef>
                <a:buFontTx/>
                <a:buNone/>
              </a:pPr>
              <a:t>39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Illness in Livestock</a:t>
            </a:r>
            <a:endParaRPr lang="en-US" dirty="0"/>
          </a:p>
        </p:txBody>
      </p:sp>
      <p:sp>
        <p:nvSpPr>
          <p:cNvPr id="4" name="Content Placeholder 3"/>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dirty="0"/>
              <a:t>Should result in the ill animals being separated from other healthy animals</a:t>
            </a:r>
          </a:p>
          <a:p>
            <a:pPr eaLnBrk="1" fontAlgn="auto" hangingPunct="1">
              <a:spcAft>
                <a:spcPts val="0"/>
              </a:spcAft>
              <a:buFont typeface="Arial" panose="020B0604020202020204" pitchFamily="34" charset="0"/>
              <a:buChar char="•"/>
              <a:defRPr/>
            </a:pPr>
            <a:r>
              <a:rPr lang="en-US" dirty="0" smtClean="0"/>
              <a:t>Due </a:t>
            </a:r>
            <a:r>
              <a:rPr lang="en-US" dirty="0"/>
              <a:t>to regulations concerning Bovine Spongiform </a:t>
            </a:r>
            <a:r>
              <a:rPr lang="en-US" dirty="0" smtClean="0"/>
              <a:t>Encephalopathy (BSE), </a:t>
            </a:r>
            <a:br>
              <a:rPr lang="en-US" dirty="0" smtClean="0"/>
            </a:br>
            <a:r>
              <a:rPr lang="en-US" dirty="0" smtClean="0"/>
              <a:t>non-ambulatory or “downer</a:t>
            </a:r>
            <a:r>
              <a:rPr lang="en-US" dirty="0"/>
              <a:t>” cattle cannot be </a:t>
            </a:r>
            <a:r>
              <a:rPr lang="en-US" dirty="0" smtClean="0"/>
              <a:t>harvested </a:t>
            </a:r>
            <a:r>
              <a:rPr lang="en-US" dirty="0"/>
              <a:t>for human or animal consumption</a:t>
            </a:r>
          </a:p>
          <a:p>
            <a:pPr eaLnBrk="1" fontAlgn="auto" hangingPunct="1">
              <a:spcAft>
                <a:spcPts val="0"/>
              </a:spcAft>
              <a:buFont typeface="Arial" panose="020B0604020202020204" pitchFamily="34" charset="0"/>
              <a:buChar char="•"/>
              <a:defRPr/>
            </a:pPr>
            <a:r>
              <a:rPr lang="en-US" dirty="0"/>
              <a:t>Is monitored by veterinarians </a:t>
            </a:r>
            <a:r>
              <a:rPr lang="en-US" dirty="0" smtClean="0"/>
              <a:t>who are employed </a:t>
            </a:r>
            <a:r>
              <a:rPr lang="en-US" dirty="0"/>
              <a:t>by producers, processors and the federal government</a:t>
            </a: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6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ea typeface="Arial" charset="0"/>
              </a:rPr>
              <a:t>Objectives</a:t>
            </a:r>
            <a:endParaRPr lang="en-US" sz="6000" dirty="0"/>
          </a:p>
        </p:txBody>
      </p:sp>
      <p:sp>
        <p:nvSpPr>
          <p:cNvPr id="28675" name="Content Placeholder 2"/>
          <p:cNvSpPr>
            <a:spLocks noGrp="1"/>
          </p:cNvSpPr>
          <p:nvPr>
            <p:ph idx="1"/>
          </p:nvPr>
        </p:nvSpPr>
        <p:spPr/>
        <p:txBody>
          <a:bodyPr/>
          <a:lstStyle/>
          <a:p>
            <a:pPr eaLnBrk="1" hangingPunct="1">
              <a:lnSpc>
                <a:spcPct val="150000"/>
              </a:lnSpc>
            </a:pPr>
            <a:r>
              <a:rPr lang="en-US" altLang="en-US" sz="2800" smtClean="0">
                <a:latin typeface="Arial" charset="0"/>
                <a:cs typeface="Arial" charset="0"/>
              </a:rPr>
              <a:t>To describe meat storage and handling practices.</a:t>
            </a:r>
          </a:p>
          <a:p>
            <a:pPr eaLnBrk="1" hangingPunct="1">
              <a:lnSpc>
                <a:spcPct val="150000"/>
              </a:lnSpc>
            </a:pPr>
            <a:r>
              <a:rPr lang="en-US" altLang="en-US" sz="2800" smtClean="0">
                <a:latin typeface="Arial" charset="0"/>
                <a:cs typeface="Arial" charset="0"/>
              </a:rPr>
              <a:t>To understand meat cooking methods.</a:t>
            </a:r>
          </a:p>
          <a:p>
            <a:pPr eaLnBrk="1" hangingPunct="1">
              <a:lnSpc>
                <a:spcPct val="150000"/>
              </a:lnSpc>
            </a:pPr>
            <a:r>
              <a:rPr lang="en-US" altLang="en-US" sz="2800" smtClean="0">
                <a:latin typeface="Arial" charset="0"/>
                <a:cs typeface="Arial" charset="0"/>
              </a:rPr>
              <a:t>To study meat additives and processed meats.</a:t>
            </a:r>
          </a:p>
          <a:p>
            <a:pPr eaLnBrk="1" hangingPunct="1">
              <a:lnSpc>
                <a:spcPct val="150000"/>
              </a:lnSpc>
            </a:pPr>
            <a:r>
              <a:rPr lang="en-US" altLang="en-US" sz="2800" smtClean="0">
                <a:latin typeface="Arial" charset="0"/>
                <a:cs typeface="Arial" charset="0"/>
              </a:rPr>
              <a:t>To analyze food safety practices and causes of foodborne illnesses.</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AE67DD2-FDA1-4F79-965F-6A5089A7CD32}" type="slidenum">
              <a:rPr lang="en-US" altLang="en-US" sz="1200">
                <a:solidFill>
                  <a:srgbClr val="898989"/>
                </a:solidFill>
              </a:rPr>
              <a:pPr>
                <a:spcBef>
                  <a:spcPct val="0"/>
                </a:spcBef>
                <a:buFontTx/>
                <a:buNone/>
              </a:pPr>
              <a:t>4</a:t>
            </a:fld>
            <a:endParaRPr lang="en-US" altLang="en-US"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48828D9-B7FE-4592-B14F-2C3673AABCD4}" type="slidenum">
              <a:rPr lang="en-US" altLang="en-US" sz="1200">
                <a:solidFill>
                  <a:srgbClr val="898989"/>
                </a:solidFill>
              </a:rPr>
              <a:pPr>
                <a:spcBef>
                  <a:spcPct val="0"/>
                </a:spcBef>
                <a:buFontTx/>
                <a:buNone/>
              </a:pPr>
              <a:t>40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Handling Procedures</a:t>
            </a:r>
            <a:endParaRPr lang="en-US" dirty="0"/>
          </a:p>
        </p:txBody>
      </p:sp>
      <p:sp>
        <p:nvSpPr>
          <p:cNvPr id="4" name="Content Placeholder 3"/>
          <p:cNvSpPr>
            <a:spLocks noGrp="1"/>
          </p:cNvSpPr>
          <p:nvPr>
            <p:ph idx="1"/>
          </p:nvPr>
        </p:nvSpPr>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dirty="0" smtClean="0"/>
              <a:t>May influence red meat yield due to bruising and meat quality</a:t>
            </a:r>
            <a:endParaRPr lang="en-US" sz="2800" dirty="0"/>
          </a:p>
          <a:p>
            <a:pPr eaLnBrk="1" fontAlgn="auto" hangingPunct="1">
              <a:spcAft>
                <a:spcPts val="0"/>
              </a:spcAft>
              <a:buFont typeface="Arial" panose="020B0604020202020204" pitchFamily="34" charset="0"/>
              <a:buChar char="•"/>
              <a:defRPr/>
            </a:pPr>
            <a:r>
              <a:rPr lang="en-US" dirty="0"/>
              <a:t>Should aim to prevent injury and stress to the animal</a:t>
            </a:r>
            <a:endParaRPr lang="en-US" sz="2800" dirty="0"/>
          </a:p>
          <a:p>
            <a:pPr eaLnBrk="1" fontAlgn="auto" hangingPunct="1">
              <a:spcAft>
                <a:spcPts val="0"/>
              </a:spcAft>
              <a:buFont typeface="Arial" panose="020B0604020202020204" pitchFamily="34" charset="0"/>
              <a:buChar char="•"/>
              <a:defRPr/>
            </a:pPr>
            <a:r>
              <a:rPr lang="en-US" dirty="0"/>
              <a:t>Include:</a:t>
            </a:r>
            <a:endParaRPr lang="en-US" sz="2800" dirty="0"/>
          </a:p>
          <a:p>
            <a:pPr lvl="1" eaLnBrk="1" fontAlgn="auto" hangingPunct="1">
              <a:spcAft>
                <a:spcPts val="0"/>
              </a:spcAft>
              <a:buFont typeface="Arial" panose="020B0604020202020204" pitchFamily="34" charset="0"/>
              <a:buChar char="–"/>
              <a:defRPr/>
            </a:pPr>
            <a:r>
              <a:rPr lang="en-US" dirty="0"/>
              <a:t>not shipping horned cattle in confined spaces to prevent bruising</a:t>
            </a:r>
            <a:endParaRPr lang="en-US" sz="2400" dirty="0"/>
          </a:p>
          <a:p>
            <a:pPr lvl="1" eaLnBrk="1" fontAlgn="auto" hangingPunct="1">
              <a:spcAft>
                <a:spcPts val="0"/>
              </a:spcAft>
              <a:buFont typeface="Arial" panose="020B0604020202020204" pitchFamily="34" charset="0"/>
              <a:buChar char="–"/>
              <a:defRPr/>
            </a:pPr>
            <a:r>
              <a:rPr lang="en-US" dirty="0"/>
              <a:t>properly using sorting sticks to prevent bruising and </a:t>
            </a:r>
            <a:r>
              <a:rPr lang="en-US" dirty="0" smtClean="0"/>
              <a:t>lesions</a:t>
            </a:r>
          </a:p>
          <a:p>
            <a:pPr lvl="1" eaLnBrk="1" fontAlgn="auto" hangingPunct="1">
              <a:spcAft>
                <a:spcPts val="0"/>
              </a:spcAft>
              <a:buFont typeface="Arial" panose="020B0604020202020204" pitchFamily="34" charset="0"/>
              <a:buChar char="–"/>
              <a:defRPr/>
            </a:pPr>
            <a:r>
              <a:rPr lang="en-US" dirty="0"/>
              <a:t>d</a:t>
            </a:r>
            <a:r>
              <a:rPr lang="en-US" dirty="0" smtClean="0"/>
              <a:t>esigning working facilities to minimize stress and injury</a:t>
            </a:r>
            <a:endParaRPr lang="en-US" dirty="0"/>
          </a:p>
          <a:p>
            <a:pPr lvl="1" eaLnBrk="1" fontAlgn="auto" hangingPunct="1">
              <a:spcAft>
                <a:spcPts val="0"/>
              </a:spcAft>
              <a:buFont typeface="Arial" panose="020B0604020202020204" pitchFamily="34" charset="0"/>
              <a:buChar char="–"/>
              <a:defRPr/>
            </a:pPr>
            <a:r>
              <a:rPr lang="en-US" dirty="0"/>
              <a:t>avoiding short-term stress in swine immediately prior to slaughter to prevent meat quality issues</a:t>
            </a:r>
            <a:endParaRPr lang="en-US" sz="2400" dirty="0"/>
          </a:p>
          <a:p>
            <a:pPr lvl="1" eaLnBrk="1" fontAlgn="auto" hangingPunct="1">
              <a:spcAft>
                <a:spcPts val="0"/>
              </a:spcAft>
              <a:buFont typeface="Arial" panose="020B0604020202020204" pitchFamily="34" charset="0"/>
              <a:buChar char="–"/>
              <a:defRPr/>
            </a:pPr>
            <a:r>
              <a:rPr lang="en-US" dirty="0"/>
              <a:t>preventing long-term stress in all livestock to prevent degradation of meat </a:t>
            </a:r>
            <a:r>
              <a:rPr lang="en-US" dirty="0" smtClean="0"/>
              <a:t>quality</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D904B8A-D508-43E8-9741-417DDE097266}" type="slidenum">
              <a:rPr lang="en-US" altLang="en-US" sz="1200">
                <a:solidFill>
                  <a:srgbClr val="898989"/>
                </a:solidFill>
              </a:rPr>
              <a:pPr>
                <a:spcBef>
                  <a:spcPct val="0"/>
                </a:spcBef>
                <a:buFontTx/>
                <a:buNone/>
              </a:pPr>
              <a:t>41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Adverse Weather Conditions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a:t>Can increase the incidence of illness in animals due to rapid </a:t>
            </a:r>
            <a:r>
              <a:rPr lang="en-US" dirty="0" smtClean="0"/>
              <a:t>changes</a:t>
            </a:r>
          </a:p>
          <a:p>
            <a:pPr lvl="1" eaLnBrk="1" fontAlgn="auto" hangingPunct="1">
              <a:spcAft>
                <a:spcPts val="0"/>
              </a:spcAft>
              <a:buFont typeface="Arial" panose="020B0604020202020204" pitchFamily="34" charset="0"/>
              <a:buChar char="–"/>
              <a:defRPr/>
            </a:pPr>
            <a:r>
              <a:rPr lang="en-US" dirty="0"/>
              <a:t>h</a:t>
            </a:r>
            <a:r>
              <a:rPr lang="en-US" dirty="0" smtClean="0"/>
              <a:t>ot to cold</a:t>
            </a:r>
          </a:p>
          <a:p>
            <a:pPr lvl="1" eaLnBrk="1" fontAlgn="auto" hangingPunct="1">
              <a:spcAft>
                <a:spcPts val="0"/>
              </a:spcAft>
              <a:buFont typeface="Arial" panose="020B0604020202020204" pitchFamily="34" charset="0"/>
              <a:buChar char="–"/>
              <a:defRPr/>
            </a:pPr>
            <a:r>
              <a:rPr lang="en-US" dirty="0" smtClean="0"/>
              <a:t>dry to wet</a:t>
            </a:r>
            <a:endParaRPr lang="en-US" dirty="0"/>
          </a:p>
          <a:p>
            <a:pPr eaLnBrk="1" fontAlgn="auto" hangingPunct="1">
              <a:spcAft>
                <a:spcPts val="0"/>
              </a:spcAft>
              <a:buFont typeface="Arial" panose="020B0604020202020204" pitchFamily="34" charset="0"/>
              <a:buChar char="•"/>
              <a:defRPr/>
            </a:pPr>
            <a:r>
              <a:rPr lang="en-US" dirty="0"/>
              <a:t>Should be monitored during high stress situations in an animal’s life</a:t>
            </a:r>
            <a:endParaRPr lang="en-US" sz="2800" dirty="0"/>
          </a:p>
          <a:p>
            <a:pPr lvl="1" eaLnBrk="1" fontAlgn="auto" hangingPunct="1">
              <a:spcAft>
                <a:spcPts val="0"/>
              </a:spcAft>
              <a:buFont typeface="Arial" panose="020B0604020202020204" pitchFamily="34" charset="0"/>
              <a:buChar char="–"/>
              <a:defRPr/>
            </a:pPr>
            <a:r>
              <a:rPr lang="en-US" dirty="0"/>
              <a:t>calving, farrowing and lambing</a:t>
            </a:r>
            <a:endParaRPr lang="en-US" sz="2400" dirty="0"/>
          </a:p>
          <a:p>
            <a:pPr lvl="1" eaLnBrk="1" fontAlgn="auto" hangingPunct="1">
              <a:spcAft>
                <a:spcPts val="0"/>
              </a:spcAft>
              <a:buFont typeface="Arial" panose="020B0604020202020204" pitchFamily="34" charset="0"/>
              <a:buChar char="–"/>
              <a:defRPr/>
            </a:pPr>
            <a:r>
              <a:rPr lang="en-US" dirty="0"/>
              <a:t>weaning</a:t>
            </a:r>
            <a:endParaRPr lang="en-US" sz="2400" dirty="0"/>
          </a:p>
          <a:p>
            <a:pPr lvl="1" eaLnBrk="1" fontAlgn="auto" hangingPunct="1">
              <a:spcAft>
                <a:spcPts val="0"/>
              </a:spcAft>
              <a:buFont typeface="Arial" panose="020B0604020202020204" pitchFamily="34" charset="0"/>
              <a:buChar char="–"/>
              <a:defRPr/>
            </a:pPr>
            <a:r>
              <a:rPr lang="en-US" dirty="0"/>
              <a:t>shipping</a:t>
            </a:r>
            <a:endParaRPr lang="en-US" sz="2400" dirty="0"/>
          </a:p>
          <a:p>
            <a:pPr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B65C702-259E-4B1A-9E45-E6A8AE34AF38}" type="slidenum">
              <a:rPr lang="en-US" altLang="en-US" sz="1200">
                <a:solidFill>
                  <a:srgbClr val="898989"/>
                </a:solidFill>
              </a:rPr>
              <a:pPr>
                <a:spcBef>
                  <a:spcPct val="0"/>
                </a:spcBef>
                <a:buFontTx/>
                <a:buNone/>
              </a:pPr>
              <a:t>42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a:t>Adverse </a:t>
            </a:r>
            <a:r>
              <a:rPr lang="en-US" dirty="0" smtClean="0"/>
              <a:t>Weather Conditions</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Can effect rate of gain</a:t>
            </a:r>
          </a:p>
          <a:p>
            <a:pPr lvl="1" eaLnBrk="1" fontAlgn="auto" hangingPunct="1">
              <a:spcAft>
                <a:spcPts val="0"/>
              </a:spcAft>
              <a:buFont typeface="Arial" panose="020B0604020202020204" pitchFamily="34" charset="0"/>
              <a:buChar char="–"/>
              <a:defRPr/>
            </a:pPr>
            <a:r>
              <a:rPr lang="en-US" dirty="0"/>
              <a:t>i</a:t>
            </a:r>
            <a:r>
              <a:rPr lang="en-US" dirty="0" smtClean="0"/>
              <a:t>n exceptionally hot weather, animals will consume less feed, reducing gain</a:t>
            </a:r>
          </a:p>
          <a:p>
            <a:pPr lvl="1" eaLnBrk="1" fontAlgn="auto" hangingPunct="1">
              <a:spcAft>
                <a:spcPts val="0"/>
              </a:spcAft>
              <a:buFont typeface="Arial" panose="020B0604020202020204" pitchFamily="34" charset="0"/>
              <a:buChar char="–"/>
              <a:defRPr/>
            </a:pPr>
            <a:r>
              <a:rPr lang="en-US" dirty="0"/>
              <a:t>i</a:t>
            </a:r>
            <a:r>
              <a:rPr lang="en-US" dirty="0" smtClean="0"/>
              <a:t>n exceptionally cold weather, animals will consume more feed, utilizing the energy to maintain body temperature, not add weight</a:t>
            </a:r>
          </a:p>
          <a:p>
            <a:pPr eaLnBrk="1" fontAlgn="auto" hangingPunct="1">
              <a:spcAft>
                <a:spcPts val="0"/>
              </a:spcAft>
              <a:buFont typeface="Arial" panose="020B0604020202020204" pitchFamily="34" charset="0"/>
              <a:buChar char="•"/>
              <a:defRPr/>
            </a:pPr>
            <a:r>
              <a:rPr lang="en-US" dirty="0" smtClean="0"/>
              <a:t>Are </a:t>
            </a:r>
            <a:r>
              <a:rPr lang="en-US" dirty="0"/>
              <a:t>out of the </a:t>
            </a:r>
            <a:r>
              <a:rPr lang="en-US" dirty="0" smtClean="0"/>
              <a:t>producer’s </a:t>
            </a:r>
            <a:r>
              <a:rPr lang="en-US" dirty="0"/>
              <a:t>and processor’s control, but its effects can be mediated through proper handling and monitoring </a:t>
            </a:r>
            <a:r>
              <a:rPr lang="en-US" dirty="0" smtClean="0"/>
              <a:t>procedures</a:t>
            </a:r>
            <a:endParaRPr lang="en-US" sz="2800" dirty="0"/>
          </a:p>
          <a:p>
            <a:pPr eaLnBrk="1" fontAlgn="auto" hangingPunct="1">
              <a:spcAft>
                <a:spcPts val="0"/>
              </a:spcAft>
              <a:buFont typeface="Arial" panose="020B0604020202020204" pitchFamily="34" charset="0"/>
              <a:buChar char="•"/>
              <a:defRPr/>
            </a:pPr>
            <a:endParaRPr lang="en-US" dirty="0"/>
          </a:p>
        </p:txBody>
      </p:sp>
      <p:pic>
        <p:nvPicPr>
          <p:cNvPr id="110597" name="Picture 4">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24800" y="5486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80EE2BF-4608-418E-ADED-6F1D107265BE}" type="slidenum">
              <a:rPr lang="en-US" altLang="en-US" sz="1200">
                <a:solidFill>
                  <a:srgbClr val="898989"/>
                </a:solidFill>
              </a:rPr>
              <a:pPr>
                <a:spcBef>
                  <a:spcPct val="0"/>
                </a:spcBef>
                <a:buFontTx/>
                <a:buNone/>
              </a:pPr>
              <a:t>43</a:t>
            </a:fld>
            <a:endParaRPr lang="en-US" altLang="en-US" sz="1200">
              <a:solidFill>
                <a:srgbClr val="89898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9B41BEA-8CD6-4A0A-AA85-5A8B4EC0E10D}" type="slidenum">
              <a:rPr lang="en-US" altLang="en-US" sz="1200">
                <a:solidFill>
                  <a:srgbClr val="898989"/>
                </a:solidFill>
              </a:rPr>
              <a:pPr>
                <a:spcBef>
                  <a:spcPct val="0"/>
                </a:spcBef>
                <a:buFontTx/>
                <a:buNone/>
              </a:pPr>
              <a:t>44</a:t>
            </a:fld>
            <a:endParaRPr lang="en-US" altLang="en-US" sz="1200">
              <a:solidFill>
                <a:srgbClr val="898989"/>
              </a:solidFill>
            </a:endParaRPr>
          </a:p>
        </p:txBody>
      </p:sp>
      <p:sp>
        <p:nvSpPr>
          <p:cNvPr id="5" name="Title 4"/>
          <p:cNvSpPr>
            <a:spLocks noGrp="1"/>
          </p:cNvSpPr>
          <p:nvPr>
            <p:ph type="title"/>
          </p:nvPr>
        </p:nvSpPr>
        <p:spPr>
          <a:extLst/>
        </p:spPr>
        <p:txBody>
          <a:bodyPr rtlCol="0">
            <a:normAutofit/>
          </a:bodyPr>
          <a:lstStyle/>
          <a:p>
            <a:pPr eaLnBrk="1" fontAlgn="auto" hangingPunct="1">
              <a:spcAft>
                <a:spcPts val="0"/>
              </a:spcAft>
              <a:defRPr/>
            </a:pPr>
            <a:r>
              <a:rPr lang="en-US" dirty="0" smtClean="0"/>
              <a:t>Meat in the Diet</a:t>
            </a:r>
            <a:endParaRPr lang="en-US" dirty="0"/>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Is important as it is a source of complete protein</a:t>
            </a:r>
          </a:p>
          <a:p>
            <a:pPr lvl="1" eaLnBrk="1" fontAlgn="auto" hangingPunct="1">
              <a:spcAft>
                <a:spcPts val="0"/>
              </a:spcAft>
              <a:buFont typeface="Arial" panose="020B0604020202020204" pitchFamily="34" charset="0"/>
              <a:buChar char="–"/>
              <a:defRPr/>
            </a:pPr>
            <a:r>
              <a:rPr lang="en-US" dirty="0"/>
              <a:t>c</a:t>
            </a:r>
            <a:r>
              <a:rPr lang="en-US" dirty="0" smtClean="0"/>
              <a:t>ontains all nine essential amino acids</a:t>
            </a:r>
          </a:p>
          <a:p>
            <a:pPr eaLnBrk="1" fontAlgn="auto" hangingPunct="1">
              <a:spcAft>
                <a:spcPts val="0"/>
              </a:spcAft>
              <a:buFont typeface="Arial" panose="020B0604020202020204" pitchFamily="34" charset="0"/>
              <a:buChar char="•"/>
              <a:defRPr/>
            </a:pPr>
            <a:r>
              <a:rPr lang="en-US" dirty="0" smtClean="0"/>
              <a:t>Provides significant amounts of essential and non-essential micronutrients</a:t>
            </a:r>
          </a:p>
          <a:p>
            <a:pPr eaLnBrk="1" fontAlgn="auto" hangingPunct="1">
              <a:spcAft>
                <a:spcPts val="0"/>
              </a:spcAft>
              <a:buFont typeface="Arial" panose="020B0604020202020204" pitchFamily="34" charset="0"/>
              <a:buChar char="•"/>
              <a:defRPr/>
            </a:pPr>
            <a:r>
              <a:rPr lang="en-US" dirty="0" smtClean="0"/>
              <a:t>Is measured in cooked ounces</a:t>
            </a:r>
          </a:p>
          <a:p>
            <a:pPr lvl="1" eaLnBrk="1" fontAlgn="auto" hangingPunct="1">
              <a:spcAft>
                <a:spcPts val="0"/>
              </a:spcAft>
              <a:buFont typeface="Arial" panose="020B0604020202020204" pitchFamily="34" charset="0"/>
              <a:buChar char="–"/>
              <a:defRPr/>
            </a:pPr>
            <a:r>
              <a:rPr lang="en-US" dirty="0"/>
              <a:t>t</a:t>
            </a:r>
            <a:r>
              <a:rPr lang="en-US" dirty="0" smtClean="0"/>
              <a:t>he daily recommendation of protein in the diet differs by age and sex and is measured in protein ounce equivalents</a:t>
            </a:r>
          </a:p>
          <a:p>
            <a:pPr lvl="1" eaLnBrk="1" fontAlgn="auto" hangingPunct="1">
              <a:spcAft>
                <a:spcPts val="0"/>
              </a:spcAft>
              <a:buFont typeface="Arial" panose="020B0604020202020204" pitchFamily="34" charset="0"/>
              <a:buChar char="–"/>
              <a:defRPr/>
            </a:pPr>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0D7874C-E01E-4850-B5C3-FB053AC444ED}" type="slidenum">
              <a:rPr lang="en-US" altLang="en-US" sz="1200">
                <a:solidFill>
                  <a:srgbClr val="898989"/>
                </a:solidFill>
              </a:rPr>
              <a:pPr>
                <a:spcBef>
                  <a:spcPct val="0"/>
                </a:spcBef>
                <a:buFontTx/>
                <a:buNone/>
              </a:pPr>
              <a:t>45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The Components of Meat</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Are essential to good health</a:t>
            </a:r>
          </a:p>
          <a:p>
            <a:pPr eaLnBrk="1" fontAlgn="auto" hangingPunct="1">
              <a:spcAft>
                <a:spcPts val="0"/>
              </a:spcAft>
              <a:buFont typeface="Arial" panose="020B0604020202020204" pitchFamily="34" charset="0"/>
              <a:buChar char="•"/>
              <a:defRPr/>
            </a:pPr>
            <a:r>
              <a:rPr lang="en-US" dirty="0" smtClean="0"/>
              <a:t>Include:</a:t>
            </a:r>
          </a:p>
          <a:p>
            <a:pPr lvl="1" eaLnBrk="1" fontAlgn="auto" hangingPunct="1">
              <a:spcAft>
                <a:spcPts val="0"/>
              </a:spcAft>
              <a:buFont typeface="Arial" panose="020B0604020202020204" pitchFamily="34" charset="0"/>
              <a:buChar char="–"/>
              <a:defRPr/>
            </a:pPr>
            <a:r>
              <a:rPr lang="en-US" dirty="0" smtClean="0"/>
              <a:t>protein</a:t>
            </a:r>
          </a:p>
          <a:p>
            <a:pPr lvl="1" eaLnBrk="1" fontAlgn="auto" hangingPunct="1">
              <a:spcAft>
                <a:spcPts val="0"/>
              </a:spcAft>
              <a:buFont typeface="Arial" panose="020B0604020202020204" pitchFamily="34" charset="0"/>
              <a:buChar char="–"/>
              <a:defRPr/>
            </a:pPr>
            <a:r>
              <a:rPr lang="en-US" dirty="0"/>
              <a:t>f</a:t>
            </a:r>
            <a:r>
              <a:rPr lang="en-US" dirty="0" smtClean="0"/>
              <a:t>at</a:t>
            </a:r>
          </a:p>
          <a:p>
            <a:pPr lvl="1" eaLnBrk="1" fontAlgn="auto" hangingPunct="1">
              <a:spcAft>
                <a:spcPts val="0"/>
              </a:spcAft>
              <a:buFont typeface="Arial" panose="020B0604020202020204" pitchFamily="34" charset="0"/>
              <a:buChar char="–"/>
              <a:defRPr/>
            </a:pPr>
            <a:r>
              <a:rPr lang="en-US" dirty="0" smtClean="0"/>
              <a:t>fat-soluble vitamins</a:t>
            </a:r>
          </a:p>
          <a:p>
            <a:pPr lvl="1" eaLnBrk="1" fontAlgn="auto" hangingPunct="1">
              <a:spcAft>
                <a:spcPts val="0"/>
              </a:spcAft>
              <a:buFont typeface="Arial" panose="020B0604020202020204" pitchFamily="34" charset="0"/>
              <a:buChar char="–"/>
              <a:defRPr/>
            </a:pPr>
            <a:r>
              <a:rPr lang="en-US" dirty="0" smtClean="0"/>
              <a:t>B-vitamins</a:t>
            </a:r>
          </a:p>
          <a:p>
            <a:pPr lvl="1" eaLnBrk="1" fontAlgn="auto" hangingPunct="1">
              <a:spcAft>
                <a:spcPts val="0"/>
              </a:spcAft>
              <a:buFont typeface="Arial" panose="020B0604020202020204" pitchFamily="34" charset="0"/>
              <a:buChar char="–"/>
              <a:defRPr/>
            </a:pPr>
            <a:r>
              <a:rPr lang="en-US" dirty="0"/>
              <a:t>i</a:t>
            </a:r>
            <a:r>
              <a:rPr lang="en-US" dirty="0" smtClean="0"/>
              <a:t>ron</a:t>
            </a:r>
          </a:p>
          <a:p>
            <a:pPr lvl="1" eaLnBrk="1" fontAlgn="auto" hangingPunct="1">
              <a:spcAft>
                <a:spcPts val="0"/>
              </a:spcAft>
              <a:buFont typeface="Arial" panose="020B0604020202020204" pitchFamily="34" charset="0"/>
              <a:buChar char="–"/>
              <a:defRPr/>
            </a:pPr>
            <a:r>
              <a:rPr lang="en-US" dirty="0" smtClean="0"/>
              <a:t>essential minerals</a:t>
            </a:r>
          </a:p>
          <a:p>
            <a:pPr lvl="1" eaLnBrk="1" fontAlgn="auto" hangingPunct="1">
              <a:spcAft>
                <a:spcPts val="0"/>
              </a:spcAft>
              <a:buFont typeface="Arial" panose="020B0604020202020204" pitchFamily="34" charset="0"/>
              <a:buChar char="–"/>
              <a:defRPr/>
            </a:pPr>
            <a:r>
              <a:rPr lang="en-US" dirty="0" smtClean="0"/>
              <a:t>water</a:t>
            </a:r>
            <a:endParaRPr lang="en-US" dirty="0"/>
          </a:p>
        </p:txBody>
      </p:sp>
      <p:pic>
        <p:nvPicPr>
          <p:cNvPr id="12083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27788" y="2286000"/>
            <a:ext cx="2563812"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8A6C670-EAC6-4769-9AD8-34E977D02885}" type="slidenum">
              <a:rPr lang="en-US" altLang="en-US" sz="1200">
                <a:solidFill>
                  <a:srgbClr val="898989"/>
                </a:solidFill>
              </a:rPr>
              <a:pPr>
                <a:spcBef>
                  <a:spcPct val="0"/>
                </a:spcBef>
                <a:buFontTx/>
                <a:buNone/>
              </a:pPr>
              <a:t>46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Protein</a:t>
            </a:r>
            <a:endParaRPr lang="en-US" dirty="0"/>
          </a:p>
        </p:txBody>
      </p:sp>
      <p:sp>
        <p:nvSpPr>
          <p:cNvPr id="4" name="Content Placeholder 3"/>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dirty="0" smtClean="0"/>
              <a:t>Is responsible for body structure and chemical reactions essential to life</a:t>
            </a:r>
          </a:p>
          <a:p>
            <a:pPr lvl="1" eaLnBrk="1" fontAlgn="auto" hangingPunct="1">
              <a:spcAft>
                <a:spcPts val="0"/>
              </a:spcAft>
              <a:buFont typeface="Arial" panose="020B0604020202020204" pitchFamily="34" charset="0"/>
              <a:buChar char="–"/>
              <a:defRPr/>
            </a:pPr>
            <a:r>
              <a:rPr lang="en-US" dirty="0"/>
              <a:t>a</a:t>
            </a:r>
            <a:r>
              <a:rPr lang="en-US" dirty="0" smtClean="0"/>
              <a:t>id in the repair and maintenance of body cells</a:t>
            </a:r>
          </a:p>
          <a:p>
            <a:pPr eaLnBrk="1" fontAlgn="auto" hangingPunct="1">
              <a:spcAft>
                <a:spcPts val="0"/>
              </a:spcAft>
              <a:buFont typeface="Arial" panose="020B0604020202020204" pitchFamily="34" charset="0"/>
              <a:buChar char="•"/>
              <a:defRPr/>
            </a:pPr>
            <a:r>
              <a:rPr lang="en-US" dirty="0" smtClean="0"/>
              <a:t>Strengthens the body’s immune system against infections and disease</a:t>
            </a:r>
          </a:p>
          <a:p>
            <a:pPr eaLnBrk="1" fontAlgn="auto" hangingPunct="1">
              <a:spcAft>
                <a:spcPts val="0"/>
              </a:spcAft>
              <a:buFont typeface="Arial" panose="020B0604020202020204" pitchFamily="34" charset="0"/>
              <a:buChar char="•"/>
              <a:defRPr/>
            </a:pPr>
            <a:r>
              <a:rPr lang="en-US" dirty="0" smtClean="0"/>
              <a:t>Maintains blood neutrality</a:t>
            </a:r>
          </a:p>
          <a:p>
            <a:pPr lvl="1" eaLnBrk="1" fontAlgn="auto" hangingPunct="1">
              <a:spcAft>
                <a:spcPts val="0"/>
              </a:spcAft>
              <a:buFont typeface="Arial" panose="020B0604020202020204" pitchFamily="34" charset="0"/>
              <a:buChar char="–"/>
              <a:defRPr/>
            </a:pPr>
            <a:r>
              <a:rPr lang="en-US" dirty="0" smtClean="0"/>
              <a:t>pH 7.35 to 7.45</a:t>
            </a:r>
          </a:p>
          <a:p>
            <a:pPr eaLnBrk="1" fontAlgn="auto" hangingPunct="1">
              <a:spcAft>
                <a:spcPts val="0"/>
              </a:spcAft>
              <a:buFont typeface="Arial" panose="020B0604020202020204" pitchFamily="34" charset="0"/>
              <a:buChar char="•"/>
              <a:defRPr/>
            </a:pPr>
            <a:r>
              <a:rPr lang="en-US" dirty="0" smtClean="0"/>
              <a:t>Is most readily absorbed from natural sources such as meat</a:t>
            </a:r>
          </a:p>
          <a:p>
            <a:pPr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755E700-1585-4942-9993-2C5CE09C0E7C}" type="slidenum">
              <a:rPr lang="en-US" altLang="en-US" sz="1200">
                <a:solidFill>
                  <a:srgbClr val="898989"/>
                </a:solidFill>
              </a:rPr>
              <a:pPr>
                <a:spcBef>
                  <a:spcPct val="0"/>
                </a:spcBef>
                <a:buFontTx/>
                <a:buNone/>
              </a:pPr>
              <a:t>47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Protein</a:t>
            </a:r>
            <a:endParaRPr lang="en-US" dirty="0"/>
          </a:p>
        </p:txBody>
      </p:sp>
      <p:sp>
        <p:nvSpPr>
          <p:cNvPr id="124932" name="Content Placeholder 3"/>
          <p:cNvSpPr>
            <a:spLocks noGrp="1"/>
          </p:cNvSpPr>
          <p:nvPr>
            <p:ph idx="1"/>
          </p:nvPr>
        </p:nvSpPr>
        <p:spPr/>
        <p:txBody>
          <a:bodyPr/>
          <a:lstStyle/>
          <a:p>
            <a:pPr eaLnBrk="1" hangingPunct="1"/>
            <a:r>
              <a:rPr lang="en-US" altLang="en-US" smtClean="0">
                <a:latin typeface="Arial" charset="0"/>
                <a:cs typeface="Arial" charset="0"/>
              </a:rPr>
              <a:t>Found in meat contain the essential amino acids:</a:t>
            </a:r>
          </a:p>
          <a:p>
            <a:pPr lvl="1" eaLnBrk="1" hangingPunct="1"/>
            <a:r>
              <a:rPr lang="en-US" altLang="en-US" smtClean="0">
                <a:latin typeface="Arial" charset="0"/>
                <a:cs typeface="Arial" charset="0"/>
              </a:rPr>
              <a:t>Histidine</a:t>
            </a:r>
          </a:p>
          <a:p>
            <a:pPr lvl="1" eaLnBrk="1" hangingPunct="1"/>
            <a:r>
              <a:rPr lang="en-US" altLang="en-US" smtClean="0">
                <a:latin typeface="Arial" charset="0"/>
                <a:cs typeface="Arial" charset="0"/>
              </a:rPr>
              <a:t>Isoleucine</a:t>
            </a:r>
          </a:p>
          <a:p>
            <a:pPr lvl="1" eaLnBrk="1" hangingPunct="1"/>
            <a:r>
              <a:rPr lang="en-US" altLang="en-US" smtClean="0">
                <a:latin typeface="Arial" charset="0"/>
                <a:cs typeface="Arial" charset="0"/>
              </a:rPr>
              <a:t>Leucine</a:t>
            </a:r>
          </a:p>
          <a:p>
            <a:pPr lvl="1" eaLnBrk="1" hangingPunct="1"/>
            <a:r>
              <a:rPr lang="en-US" altLang="en-US" smtClean="0">
                <a:latin typeface="Arial" charset="0"/>
                <a:cs typeface="Arial" charset="0"/>
              </a:rPr>
              <a:t>Lysine</a:t>
            </a:r>
          </a:p>
          <a:p>
            <a:pPr lvl="1" eaLnBrk="1" hangingPunct="1"/>
            <a:r>
              <a:rPr lang="en-US" altLang="en-US" smtClean="0">
                <a:latin typeface="Arial" charset="0"/>
                <a:cs typeface="Arial" charset="0"/>
              </a:rPr>
              <a:t>Methionine</a:t>
            </a:r>
          </a:p>
          <a:p>
            <a:pPr lvl="1" eaLnBrk="1" hangingPunct="1"/>
            <a:endParaRPr lang="en-US" altLang="en-US" smtClean="0">
              <a:latin typeface="Arial" charset="0"/>
              <a:cs typeface="Arial" charset="0"/>
            </a:endParaRPr>
          </a:p>
        </p:txBody>
      </p:sp>
      <p:sp>
        <p:nvSpPr>
          <p:cNvPr id="124933" name="Content Placeholder 3"/>
          <p:cNvSpPr txBox="1">
            <a:spLocks/>
          </p:cNvSpPr>
          <p:nvPr/>
        </p:nvSpPr>
        <p:spPr bwMode="auto">
          <a:xfrm>
            <a:off x="4724400" y="2667000"/>
            <a:ext cx="32766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r>
              <a:rPr lang="en-US" altLang="en-US">
                <a:latin typeface="Arial" charset="0"/>
              </a:rPr>
              <a:t>Phenylalanine</a:t>
            </a:r>
          </a:p>
          <a:p>
            <a:pPr lvl="1" eaLnBrk="1" hangingPunct="1"/>
            <a:r>
              <a:rPr lang="en-US" altLang="en-US">
                <a:latin typeface="Arial" charset="0"/>
              </a:rPr>
              <a:t>Threonine</a:t>
            </a:r>
          </a:p>
          <a:p>
            <a:pPr lvl="1" eaLnBrk="1" hangingPunct="1"/>
            <a:r>
              <a:rPr lang="en-US" altLang="en-US">
                <a:latin typeface="Arial" charset="0"/>
              </a:rPr>
              <a:t>Tryptophan</a:t>
            </a:r>
          </a:p>
          <a:p>
            <a:pPr lvl="1" eaLnBrk="1" hangingPunct="1"/>
            <a:r>
              <a:rPr lang="en-US" altLang="en-US">
                <a:latin typeface="Arial" charset="0"/>
              </a:rPr>
              <a:t>Valine</a:t>
            </a:r>
          </a:p>
        </p:txBody>
      </p:sp>
      <p:sp>
        <p:nvSpPr>
          <p:cNvPr id="124934" name="TextBox 8"/>
          <p:cNvSpPr txBox="1">
            <a:spLocks noChangeArrowheads="1"/>
          </p:cNvSpPr>
          <p:nvPr/>
        </p:nvSpPr>
        <p:spPr bwMode="auto">
          <a:xfrm>
            <a:off x="1066800" y="5334000"/>
            <a:ext cx="7010400" cy="1446213"/>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200" b="1">
                <a:latin typeface="Arial" charset="0"/>
              </a:rPr>
              <a:t>Meat Moment: </a:t>
            </a:r>
            <a:r>
              <a:rPr lang="en-US" altLang="en-US" sz="2200">
                <a:latin typeface="Arial" charset="0"/>
              </a:rPr>
              <a:t>Our bodies cannot synthesize essential amino acids so they must be consumed from dietary sources. Arginine is an essential amino acid for children, but not adults.</a:t>
            </a:r>
          </a:p>
        </p:txBody>
      </p:sp>
      <p:pic>
        <p:nvPicPr>
          <p:cNvPr id="124935"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53514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6A0E4AF-5B64-4B39-8623-0063DF8777AB}" type="slidenum">
              <a:rPr lang="en-US" altLang="en-US" sz="1200">
                <a:solidFill>
                  <a:srgbClr val="898989"/>
                </a:solidFill>
              </a:rPr>
              <a:pPr>
                <a:spcBef>
                  <a:spcPct val="0"/>
                </a:spcBef>
                <a:buFontTx/>
                <a:buNone/>
              </a:pPr>
              <a:t>48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Protein</a:t>
            </a:r>
            <a:endParaRPr lang="en-US" dirty="0"/>
          </a:p>
        </p:txBody>
      </p:sp>
      <p:sp>
        <p:nvSpPr>
          <p:cNvPr id="126980" name="Content Placeholder 3"/>
          <p:cNvSpPr>
            <a:spLocks noGrp="1"/>
          </p:cNvSpPr>
          <p:nvPr>
            <p:ph idx="1"/>
          </p:nvPr>
        </p:nvSpPr>
        <p:spPr/>
        <p:txBody>
          <a:bodyPr/>
          <a:lstStyle/>
          <a:p>
            <a:pPr eaLnBrk="1" hangingPunct="1"/>
            <a:r>
              <a:rPr lang="en-US" altLang="en-US" smtClean="0">
                <a:latin typeface="Arial" charset="0"/>
                <a:cs typeface="Arial" charset="0"/>
              </a:rPr>
              <a:t>Aids in the regulation of the water balance in the body</a:t>
            </a:r>
          </a:p>
          <a:p>
            <a:pPr lvl="1" eaLnBrk="1" hangingPunct="1"/>
            <a:r>
              <a:rPr lang="en-US" altLang="en-US" smtClean="0">
                <a:latin typeface="Arial" charset="0"/>
                <a:cs typeface="Arial" charset="0"/>
              </a:rPr>
              <a:t>the human body is 60 percent water (H</a:t>
            </a:r>
            <a:r>
              <a:rPr lang="en-US" altLang="en-US" baseline="-25000" smtClean="0">
                <a:latin typeface="Arial" charset="0"/>
                <a:cs typeface="Arial" charset="0"/>
              </a:rPr>
              <a:t>2</a:t>
            </a:r>
            <a:r>
              <a:rPr lang="en-US" altLang="en-US" smtClean="0">
                <a:latin typeface="Arial" charset="0"/>
                <a:cs typeface="Arial" charset="0"/>
              </a:rPr>
              <a:t>O)</a:t>
            </a:r>
          </a:p>
          <a:p>
            <a:pPr eaLnBrk="1" hangingPunct="1"/>
            <a:r>
              <a:rPr lang="en-US" altLang="en-US" smtClean="0">
                <a:latin typeface="Arial" charset="0"/>
                <a:cs typeface="Arial" charset="0"/>
              </a:rPr>
              <a:t>Can be obtained from all meat and poultry products</a:t>
            </a:r>
          </a:p>
          <a:p>
            <a:pPr lvl="1" eaLnBrk="1" hangingPunct="1"/>
            <a:r>
              <a:rPr lang="en-US" altLang="en-US" smtClean="0">
                <a:latin typeface="Arial" charset="0"/>
                <a:cs typeface="Arial" charset="0"/>
              </a:rPr>
              <a:t>an ounce of meat or poultry contains an average of 7 grams of protein</a:t>
            </a:r>
          </a:p>
        </p:txBody>
      </p:sp>
      <p:sp>
        <p:nvSpPr>
          <p:cNvPr id="126981" name="TextBox 4"/>
          <p:cNvSpPr txBox="1">
            <a:spLocks noChangeArrowheads="1"/>
          </p:cNvSpPr>
          <p:nvPr/>
        </p:nvSpPr>
        <p:spPr bwMode="auto">
          <a:xfrm>
            <a:off x="1066800" y="5334000"/>
            <a:ext cx="7010400" cy="1108075"/>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200" b="1">
                <a:latin typeface="Arial" charset="0"/>
              </a:rPr>
              <a:t>Meat Moment: </a:t>
            </a:r>
            <a:r>
              <a:rPr lang="en-US" altLang="en-US" sz="2200">
                <a:latin typeface="Arial" charset="0"/>
              </a:rPr>
              <a:t>How many grams of protein are in a six ounce lamb rib chop?</a:t>
            </a:r>
          </a:p>
          <a:p>
            <a:pPr eaLnBrk="1" hangingPunct="1">
              <a:spcBef>
                <a:spcPct val="0"/>
              </a:spcBef>
              <a:buFontTx/>
              <a:buNone/>
            </a:pPr>
            <a:r>
              <a:rPr lang="en-US" altLang="en-US" sz="2200">
                <a:latin typeface="Arial" charset="0"/>
              </a:rPr>
              <a:t>(6 ounces x 7 grams/ounce)= 42 grams of protein</a:t>
            </a:r>
          </a:p>
        </p:txBody>
      </p:sp>
      <p:pic>
        <p:nvPicPr>
          <p:cNvPr id="126982"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53514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9B67350-C874-4B04-AE7F-2E676E21AF9D}" type="slidenum">
              <a:rPr lang="en-US" altLang="en-US" sz="1200">
                <a:solidFill>
                  <a:srgbClr val="898989"/>
                </a:solidFill>
              </a:rPr>
              <a:pPr>
                <a:spcBef>
                  <a:spcPct val="0"/>
                </a:spcBef>
                <a:buFontTx/>
                <a:buNone/>
              </a:pPr>
              <a:t>49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Fat</a:t>
            </a:r>
            <a:endParaRPr lang="en-US" dirty="0"/>
          </a:p>
        </p:txBody>
      </p:sp>
      <p:sp>
        <p:nvSpPr>
          <p:cNvPr id="129028" name="Content Placeholder 3"/>
          <p:cNvSpPr>
            <a:spLocks noGrp="1"/>
          </p:cNvSpPr>
          <p:nvPr>
            <p:ph idx="1"/>
          </p:nvPr>
        </p:nvSpPr>
        <p:spPr/>
        <p:txBody>
          <a:bodyPr/>
          <a:lstStyle/>
          <a:p>
            <a:pPr eaLnBrk="1" hangingPunct="1"/>
            <a:r>
              <a:rPr lang="en-US" altLang="en-US" sz="2800" smtClean="0">
                <a:latin typeface="Arial" charset="0"/>
                <a:cs typeface="Arial" charset="0"/>
              </a:rPr>
              <a:t>Is essential for the absorption of </a:t>
            </a:r>
            <a:br>
              <a:rPr lang="en-US" altLang="en-US" sz="2800" smtClean="0">
                <a:latin typeface="Arial" charset="0"/>
                <a:cs typeface="Arial" charset="0"/>
              </a:rPr>
            </a:br>
            <a:r>
              <a:rPr lang="en-US" altLang="en-US" sz="2800" smtClean="0">
                <a:latin typeface="Arial" charset="0"/>
                <a:cs typeface="Arial" charset="0"/>
              </a:rPr>
              <a:t>fat-soluble vitamins A, D, E and K</a:t>
            </a:r>
          </a:p>
          <a:p>
            <a:pPr eaLnBrk="1" hangingPunct="1"/>
            <a:r>
              <a:rPr lang="en-US" altLang="en-US" sz="2800" smtClean="0">
                <a:latin typeface="Arial" charset="0"/>
                <a:cs typeface="Arial" charset="0"/>
              </a:rPr>
              <a:t>Contain the most energy per gram</a:t>
            </a:r>
          </a:p>
          <a:p>
            <a:pPr lvl="1" eaLnBrk="1" hangingPunct="1"/>
            <a:r>
              <a:rPr lang="en-US" altLang="en-US" sz="2400" smtClean="0">
                <a:latin typeface="Arial" charset="0"/>
                <a:cs typeface="Arial" charset="0"/>
              </a:rPr>
              <a:t> 9kcal/gram</a:t>
            </a:r>
          </a:p>
          <a:p>
            <a:pPr eaLnBrk="1" hangingPunct="1"/>
            <a:r>
              <a:rPr lang="en-US" altLang="en-US" sz="2800" smtClean="0">
                <a:latin typeface="Arial" charset="0"/>
                <a:cs typeface="Arial" charset="0"/>
              </a:rPr>
              <a:t>Are made up of triglycerides, found in three natural forms:</a:t>
            </a:r>
          </a:p>
          <a:p>
            <a:pPr lvl="1" eaLnBrk="1" hangingPunct="1"/>
            <a:r>
              <a:rPr lang="en-US" altLang="en-US" sz="2400" smtClean="0">
                <a:latin typeface="Arial" charset="0"/>
                <a:cs typeface="Arial" charset="0"/>
              </a:rPr>
              <a:t>monounsaturated</a:t>
            </a:r>
          </a:p>
          <a:p>
            <a:pPr lvl="1" eaLnBrk="1" hangingPunct="1"/>
            <a:r>
              <a:rPr lang="en-US" altLang="en-US" sz="2400" smtClean="0">
                <a:latin typeface="Arial" charset="0"/>
                <a:cs typeface="Arial" charset="0"/>
              </a:rPr>
              <a:t>polyunsaturated</a:t>
            </a:r>
          </a:p>
          <a:p>
            <a:pPr lvl="1" eaLnBrk="1" hangingPunct="1"/>
            <a:r>
              <a:rPr lang="en-US" altLang="en-US" sz="2400" smtClean="0">
                <a:latin typeface="Arial" charset="0"/>
                <a:cs typeface="Arial" charset="0"/>
              </a:rPr>
              <a:t>saturated</a:t>
            </a:r>
          </a:p>
        </p:txBody>
      </p:sp>
      <p:sp>
        <p:nvSpPr>
          <p:cNvPr id="129029" name="TextBox 4"/>
          <p:cNvSpPr txBox="1">
            <a:spLocks noChangeArrowheads="1"/>
          </p:cNvSpPr>
          <p:nvPr/>
        </p:nvSpPr>
        <p:spPr bwMode="auto">
          <a:xfrm>
            <a:off x="1066800" y="5749925"/>
            <a:ext cx="7010400" cy="1108075"/>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200" b="1">
                <a:latin typeface="Arial" charset="0"/>
              </a:rPr>
              <a:t>Meat Moment: </a:t>
            </a:r>
            <a:r>
              <a:rPr lang="en-US" altLang="en-US" sz="2200">
                <a:latin typeface="Arial" charset="0"/>
              </a:rPr>
              <a:t>Saturated fats contain only single bonds between carbon atoms; unsaturated fats contain one or more double bonds between carbon atoms.</a:t>
            </a:r>
          </a:p>
        </p:txBody>
      </p:sp>
      <p:pic>
        <p:nvPicPr>
          <p:cNvPr id="129030"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5767388"/>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half" idx="1"/>
          </p:nvPr>
        </p:nvSpPr>
        <p:spPr>
          <a:xfrm>
            <a:off x="612900" y="1600200"/>
            <a:ext cx="4038600" cy="4525963"/>
          </a:xfrm>
        </p:spPr>
        <p:txBody>
          <a:bodyPr/>
          <a:lstStyle/>
          <a:p>
            <a:pPr marL="0" indent="0" eaLnBrk="1" hangingPunct="1">
              <a:buFont typeface="Arial" charset="0"/>
              <a:buNone/>
            </a:pPr>
            <a:r>
              <a:rPr lang="en-US" altLang="en-US" sz="3600" smtClean="0">
                <a:latin typeface="Arial" charset="0"/>
                <a:cs typeface="Arial" charset="0"/>
              </a:rPr>
              <a:t>Legislation &amp; </a:t>
            </a:r>
            <a:br>
              <a:rPr lang="en-US" altLang="en-US" sz="3600" smtClean="0">
                <a:latin typeface="Arial" charset="0"/>
                <a:cs typeface="Arial" charset="0"/>
              </a:rPr>
            </a:br>
            <a:r>
              <a:rPr lang="en-US" altLang="en-US" sz="3600" smtClean="0">
                <a:latin typeface="Arial" charset="0"/>
                <a:cs typeface="Arial" charset="0"/>
              </a:rPr>
              <a:t>History</a:t>
            </a:r>
          </a:p>
          <a:p>
            <a:pPr marL="0" indent="0" eaLnBrk="1" hangingPunct="1">
              <a:buFont typeface="Arial" charset="0"/>
              <a:buNone/>
            </a:pPr>
            <a:r>
              <a:rPr lang="en-US" altLang="en-US" sz="3600" smtClean="0">
                <a:latin typeface="Arial" charset="0"/>
                <a:cs typeface="Arial" charset="0"/>
              </a:rPr>
              <a:t>Animal Care &amp; Handling</a:t>
            </a:r>
          </a:p>
          <a:p>
            <a:pPr marL="0" indent="0" eaLnBrk="1" hangingPunct="1">
              <a:buFont typeface="Arial" charset="0"/>
              <a:buNone/>
            </a:pPr>
            <a:r>
              <a:rPr lang="en-US" altLang="en-US" sz="3600" smtClean="0">
                <a:latin typeface="Arial" charset="0"/>
                <a:cs typeface="Arial" charset="0"/>
              </a:rPr>
              <a:t>Meat Nutrition</a:t>
            </a:r>
          </a:p>
          <a:p>
            <a:pPr marL="0" indent="0" eaLnBrk="1" hangingPunct="1">
              <a:buFont typeface="Arial" charset="0"/>
              <a:buNone/>
            </a:pPr>
            <a:r>
              <a:rPr lang="en-US" altLang="en-US" sz="3600" smtClean="0">
                <a:latin typeface="Arial" charset="0"/>
                <a:cs typeface="Arial" charset="0"/>
              </a:rPr>
              <a:t>Purchasing Meat</a:t>
            </a:r>
          </a:p>
          <a:p>
            <a:pPr marL="0" indent="0" eaLnBrk="1" hangingPunct="1">
              <a:buFont typeface="Arial" charset="0"/>
              <a:buNone/>
            </a:pPr>
            <a:endParaRPr lang="en-US" altLang="en-US" sz="3600" smtClean="0"/>
          </a:p>
          <a:p>
            <a:pPr marL="0" indent="0" eaLnBrk="1" hangingPunct="1">
              <a:buFont typeface="Arial" charset="0"/>
              <a:buNone/>
            </a:pPr>
            <a:endParaRPr lang="en-US" altLang="en-US" sz="3200" smtClean="0">
              <a:solidFill>
                <a:srgbClr val="FF0000"/>
              </a:solidFill>
            </a:endParaRPr>
          </a:p>
          <a:p>
            <a:pPr marL="457200" lvl="1" indent="0" eaLnBrk="1" hangingPunct="1">
              <a:buFont typeface="Arial" charset="0"/>
              <a:buNone/>
            </a:pPr>
            <a:endParaRPr lang="en-US" altLang="en-US" smtClean="0">
              <a:solidFill>
                <a:srgbClr val="FF0000"/>
              </a:solidFill>
            </a:endParaRPr>
          </a:p>
        </p:txBody>
      </p:sp>
      <p:sp>
        <p:nvSpPr>
          <p:cNvPr id="5" name="Content Placeholder 4"/>
          <p:cNvSpPr>
            <a:spLocks noGrp="1"/>
          </p:cNvSpPr>
          <p:nvPr>
            <p:ph sz="half" idx="2"/>
          </p:nvPr>
        </p:nvSpPr>
        <p:spPr>
          <a:xfrm>
            <a:off x="4930775" y="1676400"/>
            <a:ext cx="4038600" cy="4525963"/>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sz="3900" dirty="0">
                <a:latin typeface="Arial" pitchFamily="34" charset="0"/>
                <a:cs typeface="Arial" pitchFamily="34" charset="0"/>
              </a:rPr>
              <a:t>Meat Storage &amp; Handling</a:t>
            </a:r>
          </a:p>
          <a:p>
            <a:pPr marL="457200" lvl="1" indent="0" eaLnBrk="1" fontAlgn="auto" hangingPunct="1">
              <a:spcAft>
                <a:spcPts val="0"/>
              </a:spcAft>
              <a:buFont typeface="Arial" panose="020B0604020202020204" pitchFamily="34" charset="0"/>
              <a:buNone/>
              <a:defRPr/>
            </a:pPr>
            <a:r>
              <a:rPr lang="en-US" sz="3200" dirty="0">
                <a:latin typeface="Arial" pitchFamily="34" charset="0"/>
                <a:cs typeface="Arial" pitchFamily="34" charset="0"/>
              </a:rPr>
              <a:t>Meat Storage</a:t>
            </a:r>
          </a:p>
          <a:p>
            <a:pPr marL="457200" lvl="1" indent="0" eaLnBrk="1" fontAlgn="auto" hangingPunct="1">
              <a:spcAft>
                <a:spcPts val="0"/>
              </a:spcAft>
              <a:buFont typeface="Arial" panose="020B0604020202020204" pitchFamily="34" charset="0"/>
              <a:buNone/>
              <a:defRPr/>
            </a:pPr>
            <a:r>
              <a:rPr lang="en-US" sz="3200" dirty="0">
                <a:latin typeface="Arial" pitchFamily="34" charset="0"/>
                <a:cs typeface="Arial" pitchFamily="34" charset="0"/>
              </a:rPr>
              <a:t>Meat Handling</a:t>
            </a:r>
          </a:p>
          <a:p>
            <a:pPr marL="0" indent="0" eaLnBrk="1" fontAlgn="auto" hangingPunct="1">
              <a:spcAft>
                <a:spcPts val="0"/>
              </a:spcAft>
              <a:buFont typeface="Arial" panose="020B0604020202020204" pitchFamily="34" charset="0"/>
              <a:buNone/>
              <a:defRPr/>
            </a:pPr>
            <a:r>
              <a:rPr lang="en-US" sz="3900" dirty="0" smtClean="0">
                <a:latin typeface="Arial" pitchFamily="34" charset="0"/>
                <a:cs typeface="Arial" pitchFamily="34" charset="0"/>
              </a:rPr>
              <a:t>Meat Cookery</a:t>
            </a:r>
          </a:p>
          <a:p>
            <a:pPr marL="0" indent="0" eaLnBrk="1" fontAlgn="auto" hangingPunct="1">
              <a:spcAft>
                <a:spcPts val="0"/>
              </a:spcAft>
              <a:buFont typeface="Arial" panose="020B0604020202020204" pitchFamily="34" charset="0"/>
              <a:buNone/>
              <a:defRPr/>
            </a:pPr>
            <a:r>
              <a:rPr lang="en-US" sz="3900" dirty="0" smtClean="0">
                <a:latin typeface="Arial" pitchFamily="34" charset="0"/>
                <a:cs typeface="Arial" pitchFamily="34" charset="0"/>
              </a:rPr>
              <a:t>Processed Meats</a:t>
            </a:r>
          </a:p>
          <a:p>
            <a:pPr marL="457200" lvl="1" indent="0" eaLnBrk="1" fontAlgn="auto" hangingPunct="1">
              <a:spcAft>
                <a:spcPts val="0"/>
              </a:spcAft>
              <a:buFont typeface="Arial" panose="020B0604020202020204" pitchFamily="34" charset="0"/>
              <a:buNone/>
              <a:defRPr/>
            </a:pPr>
            <a:r>
              <a:rPr lang="en-US" sz="3200" dirty="0" smtClean="0">
                <a:latin typeface="Arial" pitchFamily="34" charset="0"/>
                <a:cs typeface="Arial" pitchFamily="34" charset="0"/>
              </a:rPr>
              <a:t>Processed Meats</a:t>
            </a:r>
            <a:endParaRPr lang="en-US" sz="3200" dirty="0">
              <a:latin typeface="Arial" pitchFamily="34" charset="0"/>
              <a:cs typeface="Arial" pitchFamily="34" charset="0"/>
            </a:endParaRPr>
          </a:p>
          <a:p>
            <a:pPr marL="457200" lvl="1" indent="0" eaLnBrk="1" fontAlgn="auto" hangingPunct="1">
              <a:spcAft>
                <a:spcPts val="0"/>
              </a:spcAft>
              <a:buFont typeface="Arial" panose="020B0604020202020204" pitchFamily="34" charset="0"/>
              <a:buNone/>
              <a:defRPr/>
            </a:pPr>
            <a:r>
              <a:rPr lang="en-US" sz="3200" dirty="0" smtClean="0">
                <a:latin typeface="Arial" pitchFamily="34" charset="0"/>
                <a:cs typeface="Arial" pitchFamily="34" charset="0"/>
              </a:rPr>
              <a:t>Additives</a:t>
            </a:r>
          </a:p>
          <a:p>
            <a:pPr marL="0" indent="0" eaLnBrk="1" fontAlgn="auto" hangingPunct="1">
              <a:spcAft>
                <a:spcPts val="0"/>
              </a:spcAft>
              <a:buFont typeface="Arial" panose="020B0604020202020204" pitchFamily="34" charset="0"/>
              <a:buNone/>
              <a:defRPr/>
            </a:pPr>
            <a:r>
              <a:rPr lang="en-US" sz="3900" dirty="0" smtClean="0">
                <a:latin typeface="Arial" pitchFamily="34" charset="0"/>
                <a:cs typeface="Arial" pitchFamily="34" charset="0"/>
              </a:rPr>
              <a:t>Food Safety</a:t>
            </a:r>
            <a:endParaRPr lang="en-US" sz="3900" dirty="0">
              <a:latin typeface="Arial" pitchFamily="34" charset="0"/>
              <a:cs typeface="Arial" pitchFamily="34" charset="0"/>
            </a:endParaRPr>
          </a:p>
        </p:txBody>
      </p:sp>
      <p:sp>
        <p:nvSpPr>
          <p:cNvPr id="30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FCA35A7-5DF6-4A11-817C-3DA13BB89451}" type="slidenum">
              <a:rPr lang="en-US" altLang="en-US" sz="1200">
                <a:solidFill>
                  <a:srgbClr val="898989"/>
                </a:solidFill>
              </a:rPr>
              <a:pPr>
                <a:spcBef>
                  <a:spcPct val="0"/>
                </a:spcBef>
                <a:buFontTx/>
                <a:buNone/>
              </a:pPr>
              <a:t>5</a:t>
            </a:fld>
            <a:endParaRPr lang="en-US" altLang="en-US" sz="1200">
              <a:solidFill>
                <a:srgbClr val="898989"/>
              </a:solidFill>
            </a:endParaRPr>
          </a:p>
        </p:txBody>
      </p:sp>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5400" dirty="0" smtClean="0"/>
              <a:t>Main Menu</a:t>
            </a:r>
            <a:endParaRPr lang="en-US" sz="5400" dirty="0"/>
          </a:p>
        </p:txBody>
      </p:sp>
      <p:pic>
        <p:nvPicPr>
          <p:cNvPr id="30726" name="Picture 5">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225" y="1727200"/>
            <a:ext cx="4857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a:hlinkClick r:id="rId5" action="ppaction://hlinksldjump"/>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5225" y="2944813"/>
            <a:ext cx="4873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7">
            <a:hlinkClick r:id="rId7" action="ppaction://hlinksldjump"/>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427538" y="1676400"/>
            <a:ext cx="48736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a:hlinkClick r:id="rId9" action="ppaction://hlinksldjump"/>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113338" y="2638425"/>
            <a:ext cx="33178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9">
            <a:hlinkClick r:id="rId11" action="ppaction://hlinksldjump"/>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113338" y="3100388"/>
            <a:ext cx="3317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0">
            <a:hlinkClick r:id="rId12" action="ppaction://hlinksldjump"/>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65225" y="4111625"/>
            <a:ext cx="4873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1">
            <a:hlinkClick r:id="rId14" action="ppaction://hlinksldjump"/>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65225" y="4724400"/>
            <a:ext cx="4873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2">
            <a:hlinkClick r:id="rId16" action="ppaction://hlinksldjump"/>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427538" y="3581400"/>
            <a:ext cx="48736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3">
            <a:hlinkClick r:id="rId18" action="ppaction://hlinksldjump"/>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427538" y="4194175"/>
            <a:ext cx="48736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4">
            <a:hlinkClick r:id="rId20" action="ppaction://hlinksldjump"/>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113338" y="5157788"/>
            <a:ext cx="3317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5">
            <a:hlinkClick r:id="rId22" action="ppaction://hlinksldjump"/>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113338" y="4700588"/>
            <a:ext cx="3317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6">
            <a:hlinkClick r:id="rId23" action="ppaction://hlinksldjump"/>
          </p:cNvPr>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4427538" y="5573713"/>
            <a:ext cx="4873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TextBox 17"/>
          <p:cNvSpPr txBox="1">
            <a:spLocks noChangeArrowheads="1"/>
          </p:cNvSpPr>
          <p:nvPr/>
        </p:nvSpPr>
        <p:spPr bwMode="auto">
          <a:xfrm>
            <a:off x="3722688" y="6096000"/>
            <a:ext cx="1698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latin typeface="Arial" charset="0"/>
              </a:rPr>
              <a:t>Credits</a:t>
            </a:r>
          </a:p>
        </p:txBody>
      </p:sp>
      <p:pic>
        <p:nvPicPr>
          <p:cNvPr id="30739" name="Picture 18">
            <a:hlinkClick r:id="rId25" action="ppaction://hlinksldjump"/>
          </p:cNvPr>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3263900" y="6176963"/>
            <a:ext cx="4873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hlinkClick r:id="rId3" action="ppaction://hlinksldjump"/>
          </p:cNvPr>
          <p:cNvSpPr/>
          <p:nvPr/>
        </p:nvSpPr>
        <p:spPr>
          <a:xfrm>
            <a:off x="165225" y="1701800"/>
            <a:ext cx="533400" cy="533400"/>
          </a:xfrm>
          <a:prstGeom prst="ellipse">
            <a:avLst/>
          </a:prstGeom>
          <a:solidFill>
            <a:srgbClr val="4BB6B3"/>
          </a:solidFill>
          <a:ln>
            <a:solidFill>
              <a:srgbClr val="275957"/>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hlinkClick r:id="rId5" action="ppaction://hlinksldjump"/>
          </p:cNvPr>
          <p:cNvSpPr/>
          <p:nvPr/>
        </p:nvSpPr>
        <p:spPr>
          <a:xfrm>
            <a:off x="165885" y="2927350"/>
            <a:ext cx="533400" cy="533400"/>
          </a:xfrm>
          <a:prstGeom prst="ellipse">
            <a:avLst/>
          </a:prstGeom>
          <a:solidFill>
            <a:srgbClr val="511FEC"/>
          </a:solidFill>
          <a:ln>
            <a:solidFill>
              <a:srgbClr val="29107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hlinkClick r:id="rId12" action="ppaction://hlinksldjump"/>
          </p:cNvPr>
          <p:cNvSpPr/>
          <p:nvPr/>
        </p:nvSpPr>
        <p:spPr>
          <a:xfrm>
            <a:off x="168683" y="4077832"/>
            <a:ext cx="533400" cy="533400"/>
          </a:xfrm>
          <a:prstGeom prst="ellipse">
            <a:avLst/>
          </a:prstGeom>
          <a:solidFill>
            <a:srgbClr val="D87D30"/>
          </a:solidFill>
          <a:ln>
            <a:solidFill>
              <a:srgbClr val="77492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hlinkClick r:id="rId14" action="ppaction://hlinksldjump"/>
          </p:cNvPr>
          <p:cNvSpPr/>
          <p:nvPr/>
        </p:nvSpPr>
        <p:spPr>
          <a:xfrm>
            <a:off x="152400" y="4728707"/>
            <a:ext cx="533400" cy="533400"/>
          </a:xfrm>
          <a:prstGeom prst="ellipse">
            <a:avLst/>
          </a:prstGeom>
          <a:solidFill>
            <a:srgbClr val="EC20AE"/>
          </a:solidFill>
          <a:ln>
            <a:solidFill>
              <a:srgbClr val="751759"/>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hlinkClick r:id="rId7" action="ppaction://hlinksldjump"/>
          </p:cNvPr>
          <p:cNvSpPr/>
          <p:nvPr/>
        </p:nvSpPr>
        <p:spPr>
          <a:xfrm>
            <a:off x="4446588" y="1651794"/>
            <a:ext cx="533400" cy="533400"/>
          </a:xfrm>
          <a:prstGeom prst="ellipse">
            <a:avLst/>
          </a:prstGeom>
          <a:solidFill>
            <a:srgbClr val="ED2822"/>
          </a:solidFill>
          <a:ln>
            <a:solidFill>
              <a:srgbClr val="69120E"/>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hlinkClick r:id="rId16" action="ppaction://hlinksldjump"/>
          </p:cNvPr>
          <p:cNvSpPr/>
          <p:nvPr/>
        </p:nvSpPr>
        <p:spPr>
          <a:xfrm>
            <a:off x="4440191" y="3532188"/>
            <a:ext cx="533400" cy="533400"/>
          </a:xfrm>
          <a:prstGeom prst="ellipse">
            <a:avLst/>
          </a:prstGeom>
          <a:solidFill>
            <a:srgbClr val="43DB36"/>
          </a:solidFill>
          <a:ln>
            <a:solidFill>
              <a:srgbClr val="1C5616"/>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hlinkClick r:id="rId18" action="ppaction://hlinksldjump"/>
          </p:cNvPr>
          <p:cNvSpPr/>
          <p:nvPr/>
        </p:nvSpPr>
        <p:spPr>
          <a:xfrm>
            <a:off x="4448224" y="4146548"/>
            <a:ext cx="533400" cy="533400"/>
          </a:xfrm>
          <a:prstGeom prst="ellipse">
            <a:avLst/>
          </a:prstGeom>
          <a:solidFill>
            <a:srgbClr val="25CDED"/>
          </a:solidFill>
          <a:ln>
            <a:solidFill>
              <a:srgbClr val="16718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hlinkClick r:id="rId23" action="ppaction://hlinksldjump"/>
          </p:cNvPr>
          <p:cNvSpPr/>
          <p:nvPr/>
        </p:nvSpPr>
        <p:spPr>
          <a:xfrm>
            <a:off x="4436954" y="5524500"/>
            <a:ext cx="533400" cy="533400"/>
          </a:xfrm>
          <a:prstGeom prst="ellipse">
            <a:avLst/>
          </a:prstGeom>
          <a:solidFill>
            <a:srgbClr val="EDDC21"/>
          </a:solidFill>
          <a:ln>
            <a:solidFill>
              <a:srgbClr val="8B8320"/>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hlinkClick r:id="rId25" action="ppaction://hlinksldjump"/>
          </p:cNvPr>
          <p:cNvSpPr/>
          <p:nvPr/>
        </p:nvSpPr>
        <p:spPr>
          <a:xfrm>
            <a:off x="3235689" y="6164263"/>
            <a:ext cx="533400" cy="533400"/>
          </a:xfrm>
          <a:prstGeom prst="ellipse">
            <a:avLst/>
          </a:prstGeom>
          <a:solidFill>
            <a:srgbClr val="DBAF32"/>
          </a:solidFill>
          <a:ln>
            <a:solidFill>
              <a:srgbClr val="645017"/>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hlinkClick r:id="rId27" action="ppaction://hlinksldjump"/>
          </p:cNvPr>
          <p:cNvSpPr/>
          <p:nvPr/>
        </p:nvSpPr>
        <p:spPr>
          <a:xfrm>
            <a:off x="5112400" y="2618543"/>
            <a:ext cx="346710" cy="346710"/>
          </a:xfrm>
          <a:prstGeom prst="ellipse">
            <a:avLst/>
          </a:prstGeom>
          <a:solidFill>
            <a:srgbClr val="ED2822"/>
          </a:solidFill>
          <a:ln>
            <a:solidFill>
              <a:srgbClr val="69120E"/>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hlinkClick r:id="rId27" action="ppaction://hlinksldjump"/>
          </p:cNvPr>
          <p:cNvSpPr/>
          <p:nvPr/>
        </p:nvSpPr>
        <p:spPr>
          <a:xfrm>
            <a:off x="5112400" y="3080982"/>
            <a:ext cx="346710" cy="346710"/>
          </a:xfrm>
          <a:prstGeom prst="ellipse">
            <a:avLst/>
          </a:prstGeom>
          <a:solidFill>
            <a:srgbClr val="ED2822"/>
          </a:solidFill>
          <a:ln>
            <a:solidFill>
              <a:srgbClr val="69120E"/>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hlinkClick r:id="rId28" action="ppaction://hlinksldjump"/>
          </p:cNvPr>
          <p:cNvSpPr/>
          <p:nvPr/>
        </p:nvSpPr>
        <p:spPr>
          <a:xfrm>
            <a:off x="5112400" y="4681697"/>
            <a:ext cx="346710" cy="346710"/>
          </a:xfrm>
          <a:prstGeom prst="ellipse">
            <a:avLst/>
          </a:prstGeom>
          <a:solidFill>
            <a:srgbClr val="25CDED"/>
          </a:solidFill>
          <a:ln>
            <a:solidFill>
              <a:srgbClr val="16718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hlinkClick r:id="rId28" action="ppaction://hlinksldjump"/>
          </p:cNvPr>
          <p:cNvSpPr/>
          <p:nvPr/>
        </p:nvSpPr>
        <p:spPr>
          <a:xfrm>
            <a:off x="5112400" y="5131375"/>
            <a:ext cx="346710" cy="346710"/>
          </a:xfrm>
          <a:prstGeom prst="ellipse">
            <a:avLst/>
          </a:prstGeom>
          <a:solidFill>
            <a:srgbClr val="25CDED"/>
          </a:solidFill>
          <a:ln>
            <a:solidFill>
              <a:srgbClr val="16718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9B42A44-5A95-4777-B09A-A4E8707158BD}" type="slidenum">
              <a:rPr lang="en-US" altLang="en-US" sz="1200">
                <a:solidFill>
                  <a:srgbClr val="898989"/>
                </a:solidFill>
              </a:rPr>
              <a:pPr>
                <a:spcBef>
                  <a:spcPct val="0"/>
                </a:spcBef>
                <a:buFontTx/>
                <a:buNone/>
              </a:pPr>
              <a:t>50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Fat</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In a serving of lean meat, is less than the fat in an eight ounce glass of whole milk</a:t>
            </a:r>
          </a:p>
          <a:p>
            <a:pPr lvl="1" eaLnBrk="1" fontAlgn="auto" hangingPunct="1">
              <a:spcAft>
                <a:spcPts val="0"/>
              </a:spcAft>
              <a:buFont typeface="Arial" panose="020B0604020202020204" pitchFamily="34" charset="0"/>
              <a:buChar char="–"/>
              <a:defRPr/>
            </a:pPr>
            <a:r>
              <a:rPr lang="en-US" dirty="0" smtClean="0"/>
              <a:t>serving size of lean meat is three and a half ounces</a:t>
            </a:r>
          </a:p>
          <a:p>
            <a:pPr eaLnBrk="1" fontAlgn="auto" hangingPunct="1">
              <a:spcAft>
                <a:spcPts val="0"/>
              </a:spcAft>
              <a:buFont typeface="Arial" panose="020B0604020202020204" pitchFamily="34" charset="0"/>
              <a:buChar char="•"/>
              <a:defRPr/>
            </a:pPr>
            <a:r>
              <a:rPr lang="en-US" dirty="0"/>
              <a:t>Found in beef, pork and </a:t>
            </a:r>
            <a:r>
              <a:rPr lang="en-US" dirty="0" smtClean="0"/>
              <a:t>veal, is </a:t>
            </a:r>
            <a:r>
              <a:rPr lang="en-US" dirty="0"/>
              <a:t>less than 50 percent saturated</a:t>
            </a:r>
          </a:p>
          <a:p>
            <a:pPr lvl="1" eaLnBrk="1" fontAlgn="auto" hangingPunct="1">
              <a:spcAft>
                <a:spcPts val="0"/>
              </a:spcAft>
              <a:buFont typeface="Arial" panose="020B0604020202020204" pitchFamily="34" charset="0"/>
              <a:buChar char="–"/>
              <a:defRPr/>
            </a:pPr>
            <a:r>
              <a:rPr lang="en-US" dirty="0"/>
              <a:t>saturated fats are typically viewed as “bad” fats</a:t>
            </a:r>
          </a:p>
          <a:p>
            <a:pPr eaLnBrk="1" fontAlgn="auto" hangingPunct="1">
              <a:spcAft>
                <a:spcPts val="0"/>
              </a:spcAft>
              <a:buFont typeface="Arial" panose="020B0604020202020204" pitchFamily="34" charset="0"/>
              <a:buChar char="•"/>
              <a:defRPr/>
            </a:pPr>
            <a:r>
              <a:rPr lang="en-US" dirty="0" smtClean="0"/>
              <a:t>Also contains cholesterol</a:t>
            </a:r>
          </a:p>
        </p:txBody>
      </p:sp>
      <p:sp>
        <p:nvSpPr>
          <p:cNvPr id="131077" name="TextBox 4"/>
          <p:cNvSpPr txBox="1">
            <a:spLocks noChangeArrowheads="1"/>
          </p:cNvSpPr>
          <p:nvPr/>
        </p:nvSpPr>
        <p:spPr bwMode="auto">
          <a:xfrm>
            <a:off x="1143000" y="5951538"/>
            <a:ext cx="7010400" cy="830262"/>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Less than 30 percent of a person’s daily caloric intake should be from fats.</a:t>
            </a:r>
          </a:p>
        </p:txBody>
      </p:sp>
      <p:pic>
        <p:nvPicPr>
          <p:cNvPr id="13107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605155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2A4B5B7-2F92-4785-9931-F306D616A734}" type="slidenum">
              <a:rPr lang="en-US" altLang="en-US" sz="1200">
                <a:solidFill>
                  <a:srgbClr val="898989"/>
                </a:solidFill>
              </a:rPr>
              <a:pPr>
                <a:spcBef>
                  <a:spcPct val="0"/>
                </a:spcBef>
                <a:buFontTx/>
                <a:buNone/>
              </a:pPr>
              <a:t>51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Cholesterol</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a:t>Is a sterol</a:t>
            </a:r>
          </a:p>
          <a:p>
            <a:pPr lvl="1" eaLnBrk="1" fontAlgn="auto" hangingPunct="1">
              <a:spcAft>
                <a:spcPts val="0"/>
              </a:spcAft>
              <a:buFont typeface="Arial" panose="020B0604020202020204" pitchFamily="34" charset="0"/>
              <a:buChar char="–"/>
              <a:defRPr/>
            </a:pPr>
            <a:r>
              <a:rPr lang="en-US" dirty="0"/>
              <a:t>waxy alcohol found in animal tissues and products</a:t>
            </a:r>
          </a:p>
          <a:p>
            <a:pPr eaLnBrk="1" fontAlgn="auto" hangingPunct="1">
              <a:spcAft>
                <a:spcPts val="0"/>
              </a:spcAft>
              <a:buFont typeface="Arial" panose="020B0604020202020204" pitchFamily="34" charset="0"/>
              <a:buChar char="•"/>
              <a:defRPr/>
            </a:pPr>
            <a:r>
              <a:rPr lang="en-US" dirty="0" smtClean="0"/>
              <a:t>Is used to:</a:t>
            </a:r>
          </a:p>
          <a:p>
            <a:pPr lvl="1" eaLnBrk="1" fontAlgn="auto" hangingPunct="1">
              <a:spcAft>
                <a:spcPts val="0"/>
              </a:spcAft>
              <a:buFont typeface="Arial" panose="020B0604020202020204" pitchFamily="34" charset="0"/>
              <a:buChar char="–"/>
              <a:defRPr/>
            </a:pPr>
            <a:r>
              <a:rPr lang="en-US" dirty="0"/>
              <a:t>s</a:t>
            </a:r>
            <a:r>
              <a:rPr lang="en-US" dirty="0" smtClean="0"/>
              <a:t>ynthesize vitamin D</a:t>
            </a:r>
          </a:p>
          <a:p>
            <a:pPr lvl="1" eaLnBrk="1" fontAlgn="auto" hangingPunct="1">
              <a:spcAft>
                <a:spcPts val="0"/>
              </a:spcAft>
              <a:buFont typeface="Arial" panose="020B0604020202020204" pitchFamily="34" charset="0"/>
              <a:buChar char="–"/>
              <a:defRPr/>
            </a:pPr>
            <a:r>
              <a:rPr lang="en-US" dirty="0" smtClean="0"/>
              <a:t>create hormones</a:t>
            </a:r>
          </a:p>
          <a:p>
            <a:pPr lvl="1" eaLnBrk="1" fontAlgn="auto" hangingPunct="1">
              <a:spcAft>
                <a:spcPts val="0"/>
              </a:spcAft>
              <a:buFont typeface="Arial" panose="020B0604020202020204" pitchFamily="34" charset="0"/>
              <a:buChar char="–"/>
              <a:defRPr/>
            </a:pPr>
            <a:r>
              <a:rPr lang="en-US" dirty="0"/>
              <a:t>f</a:t>
            </a:r>
            <a:r>
              <a:rPr lang="en-US" dirty="0" smtClean="0"/>
              <a:t>orm bile salts to aid in digestion of fats</a:t>
            </a:r>
          </a:p>
          <a:p>
            <a:pPr eaLnBrk="1" fontAlgn="auto" hangingPunct="1">
              <a:spcAft>
                <a:spcPts val="0"/>
              </a:spcAft>
              <a:buFont typeface="Arial" panose="020B0604020202020204" pitchFamily="34" charset="0"/>
              <a:buChar char="•"/>
              <a:defRPr/>
            </a:pPr>
            <a:r>
              <a:rPr lang="en-US" dirty="0" smtClean="0"/>
              <a:t>Coats nervous system tissues, facilitating nerve impulse transmission</a:t>
            </a:r>
          </a:p>
          <a:p>
            <a:pPr lvl="1" eaLnBrk="1" fontAlgn="auto" hangingPunct="1">
              <a:spcAft>
                <a:spcPts val="0"/>
              </a:spcAft>
              <a:buFont typeface="Arial" panose="020B0604020202020204" pitchFamily="34" charset="0"/>
              <a:buChar char="–"/>
              <a:defRPr/>
            </a:pPr>
            <a:endParaRPr lang="en-US" dirty="0"/>
          </a:p>
          <a:p>
            <a:pPr lvl="1"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407E826-5E67-4DFC-96BF-BD3CD13FAB59}" type="slidenum">
              <a:rPr lang="en-US" altLang="en-US" sz="1200">
                <a:solidFill>
                  <a:srgbClr val="898989"/>
                </a:solidFill>
              </a:rPr>
              <a:pPr>
                <a:spcBef>
                  <a:spcPct val="0"/>
                </a:spcBef>
                <a:buFontTx/>
                <a:buNone/>
              </a:pPr>
              <a:t>52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Cholesterol</a:t>
            </a:r>
            <a:endParaRPr lang="en-US" dirty="0"/>
          </a:p>
        </p:txBody>
      </p:sp>
      <p:sp>
        <p:nvSpPr>
          <p:cNvPr id="135172" name="Content Placeholder 3"/>
          <p:cNvSpPr>
            <a:spLocks noGrp="1"/>
          </p:cNvSpPr>
          <p:nvPr>
            <p:ph idx="1"/>
          </p:nvPr>
        </p:nvSpPr>
        <p:spPr/>
        <p:txBody>
          <a:bodyPr/>
          <a:lstStyle/>
          <a:p>
            <a:pPr eaLnBrk="1" hangingPunct="1"/>
            <a:r>
              <a:rPr lang="en-US" altLang="en-US" smtClean="0">
                <a:latin typeface="Arial" charset="0"/>
                <a:cs typeface="Arial" charset="0"/>
              </a:rPr>
              <a:t>Can be obtained from dietary sources or produced by the body</a:t>
            </a:r>
          </a:p>
          <a:p>
            <a:pPr lvl="1" eaLnBrk="1" hangingPunct="1"/>
            <a:r>
              <a:rPr lang="en-US" altLang="en-US" smtClean="0">
                <a:latin typeface="Arial" charset="0"/>
                <a:cs typeface="Arial" charset="0"/>
              </a:rPr>
              <a:t>the liver may produce two to three times more cholesterol than a person consumes</a:t>
            </a:r>
          </a:p>
        </p:txBody>
      </p:sp>
      <p:pic>
        <p:nvPicPr>
          <p:cNvPr id="13517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6875" y="3810000"/>
            <a:ext cx="58102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AFFDB7A-2734-400C-B2D4-8573E286B410}" type="slidenum">
              <a:rPr lang="en-US" altLang="en-US" sz="1200">
                <a:solidFill>
                  <a:srgbClr val="898989"/>
                </a:solidFill>
              </a:rPr>
              <a:pPr>
                <a:spcBef>
                  <a:spcPct val="0"/>
                </a:spcBef>
                <a:buFontTx/>
                <a:buNone/>
              </a:pPr>
              <a:t>53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 Vitamins</a:t>
            </a:r>
            <a:endParaRPr lang="en-US" dirty="0"/>
          </a:p>
        </p:txBody>
      </p:sp>
      <p:sp>
        <p:nvSpPr>
          <p:cNvPr id="137220" name="Content Placeholder 3"/>
          <p:cNvSpPr>
            <a:spLocks noGrp="1"/>
          </p:cNvSpPr>
          <p:nvPr>
            <p:ph idx="1"/>
          </p:nvPr>
        </p:nvSpPr>
        <p:spPr/>
        <p:txBody>
          <a:bodyPr/>
          <a:lstStyle/>
          <a:p>
            <a:pPr eaLnBrk="1" hangingPunct="1"/>
            <a:r>
              <a:rPr lang="en-US" altLang="en-US" smtClean="0">
                <a:latin typeface="Arial" charset="0"/>
                <a:cs typeface="Arial" charset="0"/>
              </a:rPr>
              <a:t>Are water soluble vitamins</a:t>
            </a:r>
          </a:p>
          <a:p>
            <a:pPr eaLnBrk="1" hangingPunct="1"/>
            <a:r>
              <a:rPr lang="en-US" altLang="en-US" smtClean="0">
                <a:latin typeface="Arial" charset="0"/>
                <a:cs typeface="Arial" charset="0"/>
              </a:rPr>
              <a:t>Aid the body in obtaining energy from food</a:t>
            </a:r>
          </a:p>
          <a:p>
            <a:pPr eaLnBrk="1" hangingPunct="1"/>
            <a:r>
              <a:rPr lang="en-US" altLang="en-US" smtClean="0">
                <a:latin typeface="Arial" charset="0"/>
                <a:cs typeface="Arial" charset="0"/>
              </a:rPr>
              <a:t>Help to build red blood cells</a:t>
            </a:r>
          </a:p>
          <a:p>
            <a:pPr eaLnBrk="1" hangingPunct="1"/>
            <a:r>
              <a:rPr lang="en-US" altLang="en-US" smtClean="0">
                <a:latin typeface="Arial" charset="0"/>
                <a:cs typeface="Arial" charset="0"/>
              </a:rPr>
              <a:t>Found in meat and organ meats, include:</a:t>
            </a:r>
          </a:p>
          <a:p>
            <a:pPr lvl="1" eaLnBrk="1" hangingPunct="1"/>
            <a:r>
              <a:rPr lang="en-US" altLang="en-US" smtClean="0">
                <a:latin typeface="Arial" charset="0"/>
                <a:cs typeface="Arial" charset="0"/>
              </a:rPr>
              <a:t>thiamine (B1)</a:t>
            </a:r>
          </a:p>
          <a:p>
            <a:pPr lvl="1" eaLnBrk="1" hangingPunct="1"/>
            <a:r>
              <a:rPr lang="en-US" altLang="en-US" smtClean="0">
                <a:latin typeface="Arial" charset="0"/>
                <a:cs typeface="Arial" charset="0"/>
              </a:rPr>
              <a:t>riboflavin (B2)</a:t>
            </a:r>
          </a:p>
          <a:p>
            <a:pPr lvl="1" eaLnBrk="1" hangingPunct="1"/>
            <a:r>
              <a:rPr lang="en-US" altLang="en-US" smtClean="0">
                <a:latin typeface="Arial" charset="0"/>
                <a:cs typeface="Arial" charset="0"/>
              </a:rPr>
              <a:t>niacin (B3)</a:t>
            </a:r>
          </a:p>
          <a:p>
            <a:pPr lvl="1" eaLnBrk="1" hangingPunct="1"/>
            <a:r>
              <a:rPr lang="en-US" altLang="en-US" smtClean="0">
                <a:latin typeface="Arial" charset="0"/>
                <a:cs typeface="Arial" charset="0"/>
              </a:rPr>
              <a:t>B6</a:t>
            </a:r>
          </a:p>
        </p:txBody>
      </p:sp>
      <p:sp>
        <p:nvSpPr>
          <p:cNvPr id="137221" name="Content Placeholder 3"/>
          <p:cNvSpPr txBox="1">
            <a:spLocks/>
          </p:cNvSpPr>
          <p:nvPr/>
        </p:nvSpPr>
        <p:spPr bwMode="auto">
          <a:xfrm>
            <a:off x="4953000" y="3932238"/>
            <a:ext cx="42672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r>
              <a:rPr lang="en-US" altLang="en-US">
                <a:latin typeface="Arial" charset="0"/>
              </a:rPr>
              <a:t>biotin (B7)</a:t>
            </a:r>
          </a:p>
          <a:p>
            <a:pPr lvl="1" eaLnBrk="1" hangingPunct="1"/>
            <a:r>
              <a:rPr lang="en-US" altLang="en-US">
                <a:latin typeface="Arial" charset="0"/>
              </a:rPr>
              <a:t>B12</a:t>
            </a:r>
          </a:p>
          <a:p>
            <a:pPr lvl="1" eaLnBrk="1" hangingPunct="1"/>
            <a:r>
              <a:rPr lang="en-US" altLang="en-US">
                <a:latin typeface="Arial" charset="0"/>
              </a:rPr>
              <a:t>folic acid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3B31F25-728B-4EB7-9B7B-EBC6EF442326}" type="slidenum">
              <a:rPr lang="en-US" altLang="en-US" sz="1200">
                <a:solidFill>
                  <a:srgbClr val="898989"/>
                </a:solidFill>
              </a:rPr>
              <a:pPr>
                <a:spcBef>
                  <a:spcPct val="0"/>
                </a:spcBef>
                <a:buFontTx/>
                <a:buNone/>
              </a:pPr>
              <a:t>54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Essential Minerals</a:t>
            </a:r>
            <a:endParaRPr lang="en-US" dirty="0"/>
          </a:p>
        </p:txBody>
      </p:sp>
      <p:sp>
        <p:nvSpPr>
          <p:cNvPr id="139268" name="Content Placeholder 3"/>
          <p:cNvSpPr>
            <a:spLocks noGrp="1"/>
          </p:cNvSpPr>
          <p:nvPr>
            <p:ph idx="1"/>
          </p:nvPr>
        </p:nvSpPr>
        <p:spPr/>
        <p:txBody>
          <a:bodyPr/>
          <a:lstStyle/>
          <a:p>
            <a:pPr eaLnBrk="1" hangingPunct="1"/>
            <a:r>
              <a:rPr lang="en-US" altLang="en-US" sz="2800" smtClean="0">
                <a:latin typeface="Arial" charset="0"/>
                <a:cs typeface="Arial" charset="0"/>
              </a:rPr>
              <a:t>Must be obtained from dietary sources</a:t>
            </a:r>
          </a:p>
          <a:p>
            <a:pPr eaLnBrk="1" hangingPunct="1"/>
            <a:r>
              <a:rPr lang="en-US" altLang="en-US" sz="2800" smtClean="0">
                <a:latin typeface="Arial" charset="0"/>
                <a:cs typeface="Arial" charset="0"/>
              </a:rPr>
              <a:t>Aid in the regulation of body processes</a:t>
            </a:r>
          </a:p>
          <a:p>
            <a:pPr eaLnBrk="1" hangingPunct="1"/>
            <a:r>
              <a:rPr lang="en-US" altLang="en-US" sz="2800" smtClean="0">
                <a:latin typeface="Arial" charset="0"/>
                <a:cs typeface="Arial" charset="0"/>
              </a:rPr>
              <a:t>Found in meat include:</a:t>
            </a:r>
          </a:p>
          <a:p>
            <a:pPr lvl="1" eaLnBrk="1" hangingPunct="1"/>
            <a:r>
              <a:rPr lang="en-US" altLang="en-US" sz="2400" smtClean="0">
                <a:latin typeface="Arial" charset="0"/>
                <a:cs typeface="Arial" charset="0"/>
              </a:rPr>
              <a:t>Copper</a:t>
            </a:r>
          </a:p>
          <a:p>
            <a:pPr lvl="1" eaLnBrk="1" hangingPunct="1"/>
            <a:r>
              <a:rPr lang="en-US" altLang="en-US" sz="2400" smtClean="0">
                <a:latin typeface="Arial" charset="0"/>
                <a:cs typeface="Arial" charset="0"/>
              </a:rPr>
              <a:t>Iron</a:t>
            </a:r>
          </a:p>
          <a:p>
            <a:pPr lvl="1" eaLnBrk="1" hangingPunct="1"/>
            <a:r>
              <a:rPr lang="en-US" altLang="en-US" sz="2400" smtClean="0">
                <a:latin typeface="Arial" charset="0"/>
                <a:cs typeface="Arial" charset="0"/>
              </a:rPr>
              <a:t>Magnesium</a:t>
            </a:r>
          </a:p>
          <a:p>
            <a:pPr lvl="1" eaLnBrk="1" hangingPunct="1"/>
            <a:r>
              <a:rPr lang="en-US" altLang="en-US" sz="2400" smtClean="0">
                <a:latin typeface="Arial" charset="0"/>
                <a:cs typeface="Arial" charset="0"/>
              </a:rPr>
              <a:t>Manganese</a:t>
            </a:r>
          </a:p>
        </p:txBody>
      </p:sp>
      <p:sp>
        <p:nvSpPr>
          <p:cNvPr id="139269" name="Content Placeholder 3"/>
          <p:cNvSpPr txBox="1">
            <a:spLocks/>
          </p:cNvSpPr>
          <p:nvPr/>
        </p:nvSpPr>
        <p:spPr bwMode="auto">
          <a:xfrm>
            <a:off x="5029200" y="3124200"/>
            <a:ext cx="38100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r>
              <a:rPr lang="en-US" altLang="en-US" sz="2400">
                <a:latin typeface="Arial" charset="0"/>
              </a:rPr>
              <a:t>Phosphorus</a:t>
            </a:r>
          </a:p>
          <a:p>
            <a:pPr lvl="1" eaLnBrk="1" hangingPunct="1"/>
            <a:r>
              <a:rPr lang="en-US" altLang="en-US" sz="2400">
                <a:latin typeface="Arial" charset="0"/>
              </a:rPr>
              <a:t>Potassium</a:t>
            </a:r>
          </a:p>
          <a:p>
            <a:pPr lvl="1" eaLnBrk="1" hangingPunct="1"/>
            <a:r>
              <a:rPr lang="en-US" altLang="en-US" sz="2400">
                <a:latin typeface="Arial" charset="0"/>
              </a:rPr>
              <a:t>Selenium</a:t>
            </a:r>
          </a:p>
          <a:p>
            <a:pPr lvl="1" eaLnBrk="1" hangingPunct="1"/>
            <a:r>
              <a:rPr lang="en-US" altLang="en-US" sz="2400">
                <a:latin typeface="Arial" charset="0"/>
              </a:rPr>
              <a:t>Zinc</a:t>
            </a:r>
          </a:p>
        </p:txBody>
      </p:sp>
      <p:sp>
        <p:nvSpPr>
          <p:cNvPr id="139270" name="TextBox 7"/>
          <p:cNvSpPr txBox="1">
            <a:spLocks noChangeArrowheads="1"/>
          </p:cNvSpPr>
          <p:nvPr/>
        </p:nvSpPr>
        <p:spPr bwMode="auto">
          <a:xfrm>
            <a:off x="1066800" y="5257800"/>
            <a:ext cx="7010400" cy="15700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Vegetarians are challenged in maintaining sufficient levels of amino acids, vitamins, calcium, iron and zinc. Many vegetarians must include nutritional supplements in their diet.</a:t>
            </a:r>
          </a:p>
        </p:txBody>
      </p:sp>
      <p:pic>
        <p:nvPicPr>
          <p:cNvPr id="139271"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53514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E663A53-33D7-4A80-A53C-B0C733DBC81F}" type="slidenum">
              <a:rPr lang="en-US" altLang="en-US" sz="1200">
                <a:solidFill>
                  <a:srgbClr val="898989"/>
                </a:solidFill>
              </a:rPr>
              <a:pPr>
                <a:spcBef>
                  <a:spcPct val="0"/>
                </a:spcBef>
                <a:buFontTx/>
                <a:buNone/>
              </a:pPr>
              <a:t>55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Iron from Meat</a:t>
            </a:r>
            <a:endParaRPr lang="en-US" dirty="0"/>
          </a:p>
        </p:txBody>
      </p:sp>
      <p:sp>
        <p:nvSpPr>
          <p:cNvPr id="141316" name="Content Placeholder 3"/>
          <p:cNvSpPr>
            <a:spLocks noGrp="1"/>
          </p:cNvSpPr>
          <p:nvPr>
            <p:ph idx="1"/>
          </p:nvPr>
        </p:nvSpPr>
        <p:spPr/>
        <p:txBody>
          <a:bodyPr/>
          <a:lstStyle/>
          <a:p>
            <a:pPr eaLnBrk="1" hangingPunct="1"/>
            <a:r>
              <a:rPr lang="en-US" altLang="en-US" smtClean="0">
                <a:latin typeface="Arial" charset="0"/>
                <a:cs typeface="Arial" charset="0"/>
              </a:rPr>
              <a:t>Is the best food source of heme iron</a:t>
            </a:r>
          </a:p>
          <a:p>
            <a:pPr lvl="1" eaLnBrk="1" hangingPunct="1"/>
            <a:r>
              <a:rPr lang="en-US" altLang="en-US" smtClean="0">
                <a:latin typeface="Arial" charset="0"/>
                <a:cs typeface="Arial" charset="0"/>
              </a:rPr>
              <a:t>heme iron is the most readily absorbed form of iron</a:t>
            </a:r>
          </a:p>
          <a:p>
            <a:pPr eaLnBrk="1" hangingPunct="1"/>
            <a:r>
              <a:rPr lang="en-US" altLang="en-US" smtClean="0">
                <a:latin typeface="Arial" charset="0"/>
                <a:cs typeface="Arial" charset="0"/>
              </a:rPr>
              <a:t>Is essential for:</a:t>
            </a:r>
          </a:p>
          <a:p>
            <a:pPr lvl="1" eaLnBrk="1" hangingPunct="1"/>
            <a:r>
              <a:rPr lang="en-US" altLang="en-US" smtClean="0">
                <a:latin typeface="Arial" charset="0"/>
                <a:cs typeface="Arial" charset="0"/>
              </a:rPr>
              <a:t>formation of red blood cells</a:t>
            </a:r>
          </a:p>
          <a:p>
            <a:pPr lvl="1" eaLnBrk="1" hangingPunct="1"/>
            <a:r>
              <a:rPr lang="en-US" altLang="en-US" smtClean="0">
                <a:latin typeface="Arial" charset="0"/>
                <a:cs typeface="Arial" charset="0"/>
              </a:rPr>
              <a:t>enhancing the absorption of non-heme iron</a:t>
            </a:r>
          </a:p>
          <a:p>
            <a:pPr lvl="1" eaLnBrk="1" hangingPunct="1"/>
            <a:endParaRPr lang="en-US" altLang="en-US" smtClean="0">
              <a:latin typeface="Arial" charset="0"/>
              <a:cs typeface="Arial" charset="0"/>
            </a:endParaRPr>
          </a:p>
        </p:txBody>
      </p:sp>
      <p:sp>
        <p:nvSpPr>
          <p:cNvPr id="141317" name="TextBox 5"/>
          <p:cNvSpPr txBox="1">
            <a:spLocks noChangeArrowheads="1"/>
          </p:cNvSpPr>
          <p:nvPr/>
        </p:nvSpPr>
        <p:spPr bwMode="auto">
          <a:xfrm>
            <a:off x="1066800" y="5257800"/>
            <a:ext cx="7010400" cy="15700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The human body absorbs one to 14 times more heme iron than non-heme iron. A person with low blood iron levels is considered iron deficient anemic. </a:t>
            </a:r>
          </a:p>
        </p:txBody>
      </p:sp>
      <p:pic>
        <p:nvPicPr>
          <p:cNvPr id="141318"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5337175"/>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7BE4A68-37A4-4669-92E1-CABAEAC7145C}" type="slidenum">
              <a:rPr lang="en-US" altLang="en-US" sz="1200">
                <a:solidFill>
                  <a:srgbClr val="898989"/>
                </a:solidFill>
              </a:rPr>
              <a:pPr>
                <a:spcBef>
                  <a:spcPct val="0"/>
                </a:spcBef>
                <a:buFontTx/>
                <a:buNone/>
              </a:pPr>
              <a:t>56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Ounce for Ounce</a:t>
            </a:r>
            <a:endParaRPr lang="en-US" dirty="0"/>
          </a:p>
        </p:txBody>
      </p:sp>
      <p:sp>
        <p:nvSpPr>
          <p:cNvPr id="143364" name="Content Placeholder 3"/>
          <p:cNvSpPr>
            <a:spLocks noGrp="1"/>
          </p:cNvSpPr>
          <p:nvPr>
            <p:ph idx="1"/>
          </p:nvPr>
        </p:nvSpPr>
        <p:spPr/>
        <p:txBody>
          <a:bodyPr/>
          <a:lstStyle/>
          <a:p>
            <a:pPr eaLnBrk="1" hangingPunct="1"/>
            <a:r>
              <a:rPr lang="en-US" altLang="en-US" smtClean="0">
                <a:latin typeface="Arial" charset="0"/>
                <a:cs typeface="Arial" charset="0"/>
              </a:rPr>
              <a:t>Lean meat contains less calories than some fruits and vegetables</a:t>
            </a:r>
          </a:p>
          <a:p>
            <a:pPr eaLnBrk="1" hangingPunct="1"/>
            <a:r>
              <a:rPr lang="en-US" altLang="en-US" smtClean="0">
                <a:latin typeface="Arial" charset="0"/>
                <a:cs typeface="Arial" charset="0"/>
              </a:rPr>
              <a:t>Lean meat contains less fat than:</a:t>
            </a:r>
          </a:p>
          <a:p>
            <a:pPr lvl="1" eaLnBrk="1" hangingPunct="1"/>
            <a:r>
              <a:rPr lang="en-US" altLang="en-US" smtClean="0">
                <a:latin typeface="Arial" charset="0"/>
                <a:cs typeface="Arial" charset="0"/>
              </a:rPr>
              <a:t>peanut butter</a:t>
            </a:r>
          </a:p>
          <a:p>
            <a:pPr lvl="1" eaLnBrk="1" hangingPunct="1"/>
            <a:r>
              <a:rPr lang="en-US" altLang="en-US" smtClean="0">
                <a:latin typeface="Arial" charset="0"/>
                <a:cs typeface="Arial" charset="0"/>
              </a:rPr>
              <a:t>cheddar, Swiss and American cheeses</a:t>
            </a:r>
          </a:p>
        </p:txBody>
      </p:sp>
      <p:pic>
        <p:nvPicPr>
          <p:cNvPr id="14336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8888" y="4543425"/>
            <a:ext cx="40862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89DF6A4-FAA2-4DB9-85A8-F44D24C365BF}" type="slidenum">
              <a:rPr lang="en-US" altLang="en-US" sz="1200">
                <a:solidFill>
                  <a:srgbClr val="898989"/>
                </a:solidFill>
              </a:rPr>
              <a:pPr>
                <a:spcBef>
                  <a:spcPct val="0"/>
                </a:spcBef>
                <a:buFontTx/>
                <a:buNone/>
              </a:pPr>
              <a:t>57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Three Ounces of Lean Meat</a:t>
            </a:r>
            <a:endParaRPr lang="en-US" dirty="0"/>
          </a:p>
        </p:txBody>
      </p:sp>
      <p:sp>
        <p:nvSpPr>
          <p:cNvPr id="145412" name="Content Placeholder 3"/>
          <p:cNvSpPr>
            <a:spLocks noGrp="1"/>
          </p:cNvSpPr>
          <p:nvPr>
            <p:ph idx="1"/>
          </p:nvPr>
        </p:nvSpPr>
        <p:spPr/>
        <p:txBody>
          <a:bodyPr/>
          <a:lstStyle/>
          <a:p>
            <a:pPr eaLnBrk="1" hangingPunct="1"/>
            <a:r>
              <a:rPr lang="en-US" altLang="en-US" smtClean="0">
                <a:latin typeface="Arial" charset="0"/>
                <a:cs typeface="Arial" charset="0"/>
              </a:rPr>
              <a:t>Contains less than 200 calories</a:t>
            </a:r>
          </a:p>
          <a:p>
            <a:pPr eaLnBrk="1" hangingPunct="1"/>
            <a:r>
              <a:rPr lang="en-US" altLang="en-US" smtClean="0">
                <a:latin typeface="Arial" charset="0"/>
                <a:cs typeface="Arial" charset="0"/>
              </a:rPr>
              <a:t>Can contain many of one’s daily nutrients:</a:t>
            </a:r>
          </a:p>
          <a:p>
            <a:pPr lvl="1" eaLnBrk="1" hangingPunct="1"/>
            <a:r>
              <a:rPr lang="en-US" altLang="en-US" smtClean="0">
                <a:latin typeface="Arial" charset="0"/>
                <a:cs typeface="Arial" charset="0"/>
              </a:rPr>
              <a:t>beef: more than half of the protein required for females over 14</a:t>
            </a:r>
          </a:p>
          <a:p>
            <a:pPr lvl="1" eaLnBrk="1" hangingPunct="1"/>
            <a:r>
              <a:rPr lang="en-US" altLang="en-US" smtClean="0">
                <a:latin typeface="Arial" charset="0"/>
                <a:cs typeface="Arial" charset="0"/>
              </a:rPr>
              <a:t>pork: 39 percent of the Recommended Daily Allowance (RDA) for zinc</a:t>
            </a:r>
          </a:p>
          <a:p>
            <a:pPr lvl="1" eaLnBrk="1" hangingPunct="1"/>
            <a:r>
              <a:rPr lang="en-US" altLang="en-US" smtClean="0">
                <a:latin typeface="Arial" charset="0"/>
                <a:cs typeface="Arial" charset="0"/>
              </a:rPr>
              <a:t>lamb: 74 percent of the RDA for Vitamin B12</a:t>
            </a:r>
          </a:p>
          <a:p>
            <a:pPr lvl="1" eaLnBrk="1" hangingPunct="1"/>
            <a:endParaRPr lang="en-US" altLang="en-US" smtClean="0">
              <a:latin typeface="Arial" charset="0"/>
              <a:cs typeface="Arial" charset="0"/>
            </a:endParaRPr>
          </a:p>
        </p:txBody>
      </p:sp>
      <p:pic>
        <p:nvPicPr>
          <p:cNvPr id="145413" name="Picture 4">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24800" y="5410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A592A45-4619-4400-83B6-EE31B738651D}" type="slidenum">
              <a:rPr lang="en-US" altLang="en-US" sz="1200">
                <a:solidFill>
                  <a:srgbClr val="898989"/>
                </a:solidFill>
              </a:rPr>
              <a:pPr>
                <a:spcBef>
                  <a:spcPct val="0"/>
                </a:spcBef>
                <a:buFontTx/>
                <a:buNone/>
              </a:pPr>
              <a:t>58</a:t>
            </a:fld>
            <a:endParaRPr lang="en-US" altLang="en-US" sz="1200">
              <a:solidFill>
                <a:srgbClr val="89898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C7AA731-BECE-4D46-A2AD-D9EE09502A6E}" type="slidenum">
              <a:rPr lang="en-US" altLang="en-US" sz="1200">
                <a:solidFill>
                  <a:srgbClr val="898989"/>
                </a:solidFill>
              </a:rPr>
              <a:pPr>
                <a:spcBef>
                  <a:spcPct val="0"/>
                </a:spcBef>
                <a:buFontTx/>
                <a:buNone/>
              </a:pPr>
              <a:t>59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Muscles</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sz="2800" dirty="0"/>
              <a:t>Are comprised of thousands of basic muscle </a:t>
            </a:r>
            <a:r>
              <a:rPr lang="en-US" sz="2800" dirty="0" smtClean="0"/>
              <a:t>contractile units </a:t>
            </a:r>
            <a:r>
              <a:rPr lang="en-US" sz="2800" dirty="0"/>
              <a:t>known as sarcomeres</a:t>
            </a:r>
            <a:endParaRPr lang="en-US" sz="2400" dirty="0"/>
          </a:p>
          <a:p>
            <a:pPr eaLnBrk="1" fontAlgn="auto" hangingPunct="1">
              <a:spcAft>
                <a:spcPts val="0"/>
              </a:spcAft>
              <a:buFont typeface="Arial" panose="020B0604020202020204" pitchFamily="34" charset="0"/>
              <a:buChar char="•"/>
              <a:defRPr/>
            </a:pPr>
            <a:r>
              <a:rPr lang="en-US" sz="2800" dirty="0"/>
              <a:t>Consist of two </a:t>
            </a:r>
            <a:r>
              <a:rPr lang="en-US" sz="2800" dirty="0" smtClean="0"/>
              <a:t>primary contractile proteins</a:t>
            </a:r>
            <a:r>
              <a:rPr lang="en-US" sz="2800" dirty="0"/>
              <a:t>, myosin and actin</a:t>
            </a:r>
            <a:endParaRPr lang="en-US" sz="2400" dirty="0"/>
          </a:p>
          <a:p>
            <a:pPr lvl="1" eaLnBrk="1" fontAlgn="auto" hangingPunct="1">
              <a:spcAft>
                <a:spcPts val="0"/>
              </a:spcAft>
              <a:buFont typeface="Arial" panose="020B0604020202020204" pitchFamily="34" charset="0"/>
              <a:buChar char="–"/>
              <a:defRPr/>
            </a:pPr>
            <a:r>
              <a:rPr lang="en-US" sz="2400" dirty="0"/>
              <a:t>myosin is the thick myofilament in the sarcomere</a:t>
            </a:r>
            <a:endParaRPr lang="en-US" sz="2000" dirty="0"/>
          </a:p>
          <a:p>
            <a:pPr lvl="1" eaLnBrk="1" fontAlgn="auto" hangingPunct="1">
              <a:spcAft>
                <a:spcPts val="0"/>
              </a:spcAft>
              <a:buFont typeface="Arial" panose="020B0604020202020204" pitchFamily="34" charset="0"/>
              <a:buChar char="–"/>
              <a:defRPr/>
            </a:pPr>
            <a:r>
              <a:rPr lang="en-US" sz="2400" dirty="0"/>
              <a:t>actin is the thin myofilament in the sarcomere</a:t>
            </a:r>
            <a:endParaRPr lang="en-US" sz="2000" dirty="0"/>
          </a:p>
          <a:p>
            <a:pPr eaLnBrk="1" fontAlgn="auto" hangingPunct="1">
              <a:spcAft>
                <a:spcPts val="0"/>
              </a:spcAft>
              <a:buFont typeface="Arial" panose="020B0604020202020204" pitchFamily="34" charset="0"/>
              <a:buChar char="•"/>
              <a:defRPr/>
            </a:pPr>
            <a:r>
              <a:rPr lang="en-US" sz="2800" dirty="0"/>
              <a:t>Are converted to meat </a:t>
            </a:r>
            <a:r>
              <a:rPr lang="en-US" sz="2800" dirty="0" smtClean="0"/>
              <a:t>postmortem</a:t>
            </a:r>
            <a:endParaRPr lang="en-US" sz="2400" dirty="0"/>
          </a:p>
          <a:p>
            <a:pPr lvl="1" eaLnBrk="1" fontAlgn="auto" hangingPunct="1">
              <a:spcAft>
                <a:spcPts val="0"/>
              </a:spcAft>
              <a:buFont typeface="Arial" panose="020B0604020202020204" pitchFamily="34" charset="0"/>
              <a:buChar char="–"/>
              <a:defRPr/>
            </a:pPr>
            <a:r>
              <a:rPr lang="en-US" sz="2400" dirty="0"/>
              <a:t>meat varies in tenderness based on the muscle it is from</a:t>
            </a:r>
            <a:endParaRPr lang="en-US" sz="2000" dirty="0"/>
          </a:p>
          <a:p>
            <a:pPr marL="0" indent="0" eaLnBrk="1" fontAlgn="auto" hangingPunct="1">
              <a:spcAft>
                <a:spcPts val="0"/>
              </a:spcAft>
              <a:buFont typeface="Arial" panose="020B0604020202020204" pitchFamily="34" charset="0"/>
              <a:buNone/>
              <a:defRPr/>
            </a:pPr>
            <a:endParaRPr lang="en-US" dirty="0"/>
          </a:p>
        </p:txBody>
      </p:sp>
      <p:sp>
        <p:nvSpPr>
          <p:cNvPr id="153605" name="TextBox 5"/>
          <p:cNvSpPr txBox="1">
            <a:spLocks noChangeArrowheads="1"/>
          </p:cNvSpPr>
          <p:nvPr/>
        </p:nvSpPr>
        <p:spPr bwMode="auto">
          <a:xfrm>
            <a:off x="1143000" y="5657850"/>
            <a:ext cx="7010400" cy="120015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As a general guide, tenderness decreases the farther away from the center of the carcass the cut of meat is from.</a:t>
            </a:r>
            <a:endParaRPr lang="en-US" altLang="en-US" sz="2200">
              <a:latin typeface="Arial" charset="0"/>
            </a:endParaRPr>
          </a:p>
        </p:txBody>
      </p:sp>
      <p:pic>
        <p:nvPicPr>
          <p:cNvPr id="15360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575151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D8B8FF4-AD6A-4246-9E69-7CD8D1F7F255}" type="slidenum">
              <a:rPr lang="en-US" altLang="en-US" sz="1200">
                <a:solidFill>
                  <a:srgbClr val="898989"/>
                </a:solidFill>
              </a:rPr>
              <a:pPr>
                <a:spcBef>
                  <a:spcPct val="0"/>
                </a:spcBef>
                <a:buFontTx/>
                <a:buNone/>
              </a:pPr>
              <a:t>6</a:t>
            </a:fld>
            <a:endParaRPr lang="en-US" altLang="en-US" sz="1200">
              <a:solidFill>
                <a:srgbClr val="898989"/>
              </a:solidFill>
            </a:endParaRPr>
          </a:p>
        </p:txBody>
      </p:sp>
      <p:pic>
        <p:nvPicPr>
          <p:cNvPr id="32771" name="Picture 2">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24800" y="5486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Content Placeholder 10"/>
          <p:cNvPicPr>
            <a:picLocks noGrp="1" noChangeAspect="1"/>
          </p:cNvPicPr>
          <p:nvPr>
            <p:ph idx="1"/>
          </p:nvPr>
        </p:nvPicPr>
        <p:blipFill>
          <a:blip r:embed="rId3" cstate="screen">
            <a:extLst>
              <a:ext uri="{28A0092B-C50C-407E-A947-70E740481C1C}">
                <a14:useLocalDpi xmlns:a14="http://schemas.microsoft.com/office/drawing/2010/main"/>
              </a:ext>
            </a:extLst>
          </a:blip>
          <a:srcRect l="-1723"/>
          <a:stretch>
            <a:fillRect/>
          </a:stretch>
        </p:blipFill>
        <p:spPr>
          <a:xfrm>
            <a:off x="571500" y="1304925"/>
            <a:ext cx="7867650" cy="5172075"/>
          </a:xfrm>
        </p:spPr>
      </p:pic>
      <p:sp>
        <p:nvSpPr>
          <p:cNvPr id="15565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FF209FF-36D0-4E78-BDA1-213C453DFB28}" type="slidenum">
              <a:rPr lang="en-US" altLang="en-US" sz="1200">
                <a:solidFill>
                  <a:srgbClr val="898989"/>
                </a:solidFill>
              </a:rPr>
              <a:pPr>
                <a:spcBef>
                  <a:spcPct val="0"/>
                </a:spcBef>
                <a:buFontTx/>
                <a:buNone/>
              </a:pPr>
              <a:t>60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Sarcomere</a:t>
            </a:r>
            <a:endParaRPr lang="en-US" dirty="0"/>
          </a:p>
        </p:txBody>
      </p:sp>
      <p:sp>
        <p:nvSpPr>
          <p:cNvPr id="155653" name="TextBox 5"/>
          <p:cNvSpPr txBox="1">
            <a:spLocks noChangeArrowheads="1"/>
          </p:cNvSpPr>
          <p:nvPr/>
        </p:nvSpPr>
        <p:spPr bwMode="auto">
          <a:xfrm>
            <a:off x="2057400" y="311943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Muscle</a:t>
            </a:r>
          </a:p>
        </p:txBody>
      </p:sp>
      <p:sp>
        <p:nvSpPr>
          <p:cNvPr id="155654" name="TextBox 6"/>
          <p:cNvSpPr txBox="1">
            <a:spLocks noChangeArrowheads="1"/>
          </p:cNvSpPr>
          <p:nvPr/>
        </p:nvSpPr>
        <p:spPr bwMode="auto">
          <a:xfrm>
            <a:off x="4191000" y="3201988"/>
            <a:ext cx="1295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Muscle</a:t>
            </a:r>
            <a:br>
              <a:rPr lang="en-US" altLang="en-US" sz="2400">
                <a:latin typeface="Arial" charset="0"/>
              </a:rPr>
            </a:br>
            <a:r>
              <a:rPr lang="en-US" altLang="en-US" sz="2400">
                <a:latin typeface="Arial" charset="0"/>
              </a:rPr>
              <a:t>Bundle</a:t>
            </a:r>
          </a:p>
        </p:txBody>
      </p:sp>
      <p:sp>
        <p:nvSpPr>
          <p:cNvPr id="155655" name="TextBox 7"/>
          <p:cNvSpPr txBox="1">
            <a:spLocks noChangeArrowheads="1"/>
          </p:cNvSpPr>
          <p:nvPr/>
        </p:nvSpPr>
        <p:spPr bwMode="auto">
          <a:xfrm>
            <a:off x="6400800" y="32766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Muscle</a:t>
            </a:r>
            <a:br>
              <a:rPr lang="en-US" altLang="en-US" sz="2400">
                <a:latin typeface="Arial" charset="0"/>
              </a:rPr>
            </a:br>
            <a:r>
              <a:rPr lang="en-US" altLang="en-US" sz="2400">
                <a:latin typeface="Arial" charset="0"/>
              </a:rPr>
              <a:t>Fiber</a:t>
            </a:r>
          </a:p>
        </p:txBody>
      </p:sp>
      <p:sp>
        <p:nvSpPr>
          <p:cNvPr id="155656" name="TextBox 8"/>
          <p:cNvSpPr txBox="1">
            <a:spLocks noChangeArrowheads="1"/>
          </p:cNvSpPr>
          <p:nvPr/>
        </p:nvSpPr>
        <p:spPr bwMode="auto">
          <a:xfrm>
            <a:off x="5257800" y="5710238"/>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Sarcomere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7E438B4-23F0-49E0-A1AD-D2CD9E4B2F78}" type="slidenum">
              <a:rPr lang="en-US" altLang="en-US" sz="1200">
                <a:solidFill>
                  <a:srgbClr val="898989"/>
                </a:solidFill>
              </a:rPr>
              <a:pPr>
                <a:spcBef>
                  <a:spcPct val="0"/>
                </a:spcBef>
                <a:buFontTx/>
                <a:buNone/>
              </a:pPr>
              <a:t>61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Primal Cuts</a:t>
            </a:r>
            <a:endParaRPr lang="en-US" dirty="0"/>
          </a:p>
        </p:txBody>
      </p:sp>
      <p:sp>
        <p:nvSpPr>
          <p:cNvPr id="157700" name="Content Placeholder 3"/>
          <p:cNvSpPr>
            <a:spLocks noGrp="1"/>
          </p:cNvSpPr>
          <p:nvPr>
            <p:ph idx="1"/>
          </p:nvPr>
        </p:nvSpPr>
        <p:spPr/>
        <p:txBody>
          <a:bodyPr/>
          <a:lstStyle/>
          <a:p>
            <a:pPr eaLnBrk="1" hangingPunct="1"/>
            <a:r>
              <a:rPr lang="en-US" altLang="en-US" smtClean="0">
                <a:latin typeface="Arial" charset="0"/>
                <a:cs typeface="Arial" charset="0"/>
              </a:rPr>
              <a:t>Are the large pieces into which a carcass is divided</a:t>
            </a:r>
          </a:p>
          <a:p>
            <a:pPr eaLnBrk="1" hangingPunct="1"/>
            <a:r>
              <a:rPr lang="en-US" altLang="en-US" smtClean="0">
                <a:latin typeface="Arial" charset="0"/>
                <a:cs typeface="Arial" charset="0"/>
              </a:rPr>
              <a:t>Break down into sub-primal cuts, then retail cuts</a:t>
            </a:r>
          </a:p>
          <a:p>
            <a:pPr eaLnBrk="1" hangingPunct="1"/>
            <a:r>
              <a:rPr lang="en-US" altLang="en-US" smtClean="0">
                <a:latin typeface="Arial" charset="0"/>
                <a:cs typeface="Arial" charset="0"/>
              </a:rPr>
              <a:t>Are known by different names for each species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4A5511B-40BE-4994-A1F8-633961016553}" type="slidenum">
              <a:rPr lang="en-US" altLang="en-US" sz="1200">
                <a:solidFill>
                  <a:srgbClr val="898989"/>
                </a:solidFill>
              </a:rPr>
              <a:pPr>
                <a:spcBef>
                  <a:spcPct val="0"/>
                </a:spcBef>
                <a:buFontTx/>
                <a:buNone/>
              </a:pPr>
              <a:t>62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Primal Cuts: Beef</a:t>
            </a:r>
            <a:endParaRPr lang="en-US" dirty="0"/>
          </a:p>
        </p:txBody>
      </p:sp>
      <p:pic>
        <p:nvPicPr>
          <p:cNvPr id="159748"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rcRect l="-35"/>
          <a:stretch>
            <a:fillRect/>
          </a:stretch>
        </p:blipFill>
        <p:spPr>
          <a:xfrm>
            <a:off x="661988" y="2362200"/>
            <a:ext cx="7820025" cy="27432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EE8AE3-2C40-4260-BE82-D4B25C77F66B}" type="slidenum">
              <a:rPr lang="en-US" altLang="en-US" sz="1200">
                <a:solidFill>
                  <a:srgbClr val="898989"/>
                </a:solidFill>
              </a:rPr>
              <a:pPr>
                <a:spcBef>
                  <a:spcPct val="0"/>
                </a:spcBef>
                <a:buFontTx/>
                <a:buNone/>
              </a:pPr>
              <a:t>63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Primal Cuts: Pork</a:t>
            </a:r>
            <a:endParaRPr lang="en-US" dirty="0"/>
          </a:p>
        </p:txBody>
      </p:sp>
      <p:pic>
        <p:nvPicPr>
          <p:cNvPr id="161796"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965200" y="2286000"/>
            <a:ext cx="7213600" cy="28956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EE92B93-FF26-4717-A40D-470C11FAC0D4}" type="slidenum">
              <a:rPr lang="en-US" altLang="en-US" sz="1200">
                <a:solidFill>
                  <a:srgbClr val="898989"/>
                </a:solidFill>
              </a:rPr>
              <a:pPr>
                <a:spcBef>
                  <a:spcPct val="0"/>
                </a:spcBef>
                <a:buFontTx/>
                <a:buNone/>
              </a:pPr>
              <a:t>64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Primal Cuts: Lamb</a:t>
            </a:r>
            <a:endParaRPr lang="en-US" dirty="0"/>
          </a:p>
        </p:txBody>
      </p:sp>
      <p:pic>
        <p:nvPicPr>
          <p:cNvPr id="163844"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281113" y="2127250"/>
            <a:ext cx="6581775" cy="3044825"/>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CC9ECF7-CA7B-46A4-A8B4-3702AD9719FB}" type="slidenum">
              <a:rPr lang="en-US" altLang="en-US" sz="1200">
                <a:solidFill>
                  <a:srgbClr val="898989"/>
                </a:solidFill>
              </a:rPr>
              <a:pPr>
                <a:spcBef>
                  <a:spcPct val="0"/>
                </a:spcBef>
                <a:buFontTx/>
                <a:buNone/>
              </a:pPr>
              <a:t>65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Sub-Primal Cuts</a:t>
            </a:r>
            <a:endParaRPr lang="en-US" dirty="0"/>
          </a:p>
        </p:txBody>
      </p:sp>
      <p:sp>
        <p:nvSpPr>
          <p:cNvPr id="165892" name="Content Placeholder 3"/>
          <p:cNvSpPr>
            <a:spLocks noGrp="1"/>
          </p:cNvSpPr>
          <p:nvPr>
            <p:ph idx="1"/>
          </p:nvPr>
        </p:nvSpPr>
        <p:spPr/>
        <p:txBody>
          <a:bodyPr/>
          <a:lstStyle/>
          <a:p>
            <a:pPr eaLnBrk="1" hangingPunct="1"/>
            <a:r>
              <a:rPr lang="en-US" altLang="en-US" smtClean="0">
                <a:latin typeface="Arial" charset="0"/>
                <a:cs typeface="Arial" charset="0"/>
              </a:rPr>
              <a:t>Are smaller portions of primal cuts</a:t>
            </a:r>
          </a:p>
          <a:p>
            <a:pPr lvl="1" eaLnBrk="1" hangingPunct="1"/>
            <a:r>
              <a:rPr lang="en-US" altLang="en-US" smtClean="0">
                <a:latin typeface="Arial" charset="0"/>
                <a:cs typeface="Arial" charset="0"/>
              </a:rPr>
              <a:t>example: chuck roll from the chuck in beef</a:t>
            </a:r>
          </a:p>
          <a:p>
            <a:pPr eaLnBrk="1" hangingPunct="1"/>
            <a:r>
              <a:rPr lang="en-US" altLang="en-US" smtClean="0">
                <a:latin typeface="Arial" charset="0"/>
                <a:cs typeface="Arial" charset="0"/>
              </a:rPr>
              <a:t>Can be cut into roast, steaks and other smaller portions to be purchased at retail establishments</a:t>
            </a:r>
          </a:p>
          <a:p>
            <a:pPr lvl="2" eaLnBrk="1" hangingPunct="1"/>
            <a:endParaRPr lang="en-US" altLang="en-US" smtClean="0">
              <a:latin typeface="Arial" charset="0"/>
              <a:cs typeface="Arial" charset="0"/>
            </a:endParaRPr>
          </a:p>
        </p:txBody>
      </p:sp>
      <p:pic>
        <p:nvPicPr>
          <p:cNvPr id="165893" name="Picture 2" descr="http://www.sxc.hu/pic/l/l/lo/lockstockb/1097282_9176803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8938" y="4343400"/>
            <a:ext cx="3286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1BFCD1C-15F2-430F-92B9-81957571CA32}" type="slidenum">
              <a:rPr lang="en-US" altLang="en-US" sz="1200">
                <a:solidFill>
                  <a:srgbClr val="898989"/>
                </a:solidFill>
              </a:rPr>
              <a:pPr>
                <a:spcBef>
                  <a:spcPct val="0"/>
                </a:spcBef>
                <a:buFontTx/>
                <a:buNone/>
              </a:pPr>
              <a:t>66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Retail Cuts</a:t>
            </a:r>
            <a:endParaRPr lang="en-US" dirty="0"/>
          </a:p>
        </p:txBody>
      </p:sp>
      <p:sp>
        <p:nvSpPr>
          <p:cNvPr id="4" name="Content Placeholder 3"/>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Are the portions of meat sold in retail establishments, such as grocery stores</a:t>
            </a:r>
          </a:p>
          <a:p>
            <a:pPr eaLnBrk="1" fontAlgn="auto" hangingPunct="1">
              <a:spcAft>
                <a:spcPts val="0"/>
              </a:spcAft>
              <a:buFont typeface="Arial" panose="020B0604020202020204" pitchFamily="34" charset="0"/>
              <a:buChar char="•"/>
              <a:defRPr/>
            </a:pPr>
            <a:r>
              <a:rPr lang="en-US" dirty="0" smtClean="0"/>
              <a:t>Are labeled on a uniform basis according to the Uniform Retail Meat Identity Standards</a:t>
            </a:r>
          </a:p>
          <a:p>
            <a:pPr lvl="1" eaLnBrk="1" fontAlgn="auto" hangingPunct="1">
              <a:spcAft>
                <a:spcPts val="0"/>
              </a:spcAft>
              <a:buFont typeface="Arial" panose="020B0604020202020204" pitchFamily="34" charset="0"/>
              <a:buChar char="–"/>
              <a:defRPr/>
            </a:pPr>
            <a:r>
              <a:rPr lang="en-US" dirty="0"/>
              <a:t>a</a:t>
            </a:r>
            <a:r>
              <a:rPr lang="en-US" dirty="0" smtClean="0"/>
              <a:t> pork sirloin chop in California is the same cut as a pork sirloin chop in Maine</a:t>
            </a:r>
            <a:endParaRPr lang="en-US" dirty="0"/>
          </a:p>
          <a:p>
            <a:pPr marL="457200" lvl="1" indent="0" eaLnBrk="1" fontAlgn="auto" hangingPunct="1">
              <a:spcAft>
                <a:spcPts val="0"/>
              </a:spcAft>
              <a:buFont typeface="Arial" panose="020B0604020202020204" pitchFamily="34" charset="0"/>
              <a:buNone/>
              <a:defRPr/>
            </a:pPr>
            <a:endParaRPr lang="en-US" dirty="0" smtClean="0"/>
          </a:p>
        </p:txBody>
      </p:sp>
      <p:pic>
        <p:nvPicPr>
          <p:cNvPr id="167941" name="Picture 2" descr="http://upload.wikimedia.org/wikipedia/commons/d/d6/Pork-chops-0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0" y="5194300"/>
            <a:ext cx="2667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36D5AD9-8ED3-4CED-95ED-AD7115C44659}" type="slidenum">
              <a:rPr lang="en-US" altLang="en-US" sz="1200">
                <a:solidFill>
                  <a:srgbClr val="898989"/>
                </a:solidFill>
              </a:rPr>
              <a:pPr>
                <a:spcBef>
                  <a:spcPct val="0"/>
                </a:spcBef>
                <a:buFontTx/>
                <a:buNone/>
              </a:pPr>
              <a:t>67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Ground Beef vs. Hamburger</a:t>
            </a:r>
            <a:endParaRPr lang="en-US" dirty="0"/>
          </a:p>
        </p:txBody>
      </p:sp>
      <p:graphicFrame>
        <p:nvGraphicFramePr>
          <p:cNvPr id="5" name="Content Placeholder 4"/>
          <p:cNvGraphicFramePr>
            <a:graphicFrameLocks noGrp="1"/>
          </p:cNvGraphicFramePr>
          <p:nvPr>
            <p:ph idx="1"/>
          </p:nvPr>
        </p:nvGraphicFramePr>
        <p:xfrm>
          <a:off x="876300" y="1981200"/>
          <a:ext cx="7391400" cy="2565400"/>
        </p:xfrm>
        <a:graphic>
          <a:graphicData uri="http://schemas.openxmlformats.org/drawingml/2006/table">
            <a:tbl>
              <a:tblPr firstRow="1" bandRow="1">
                <a:tableStyleId>{793D81CF-94F2-401A-BA57-92F5A7B2D0C5}</a:tableStyleId>
              </a:tblPr>
              <a:tblGrid>
                <a:gridCol w="37338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ctr"/>
                      <a:r>
                        <a:rPr lang="en-US" dirty="0" smtClean="0"/>
                        <a:t>Ground</a:t>
                      </a:r>
                      <a:r>
                        <a:rPr lang="en-US" baseline="0" dirty="0" smtClean="0"/>
                        <a:t> Beef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Hamburger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smtClean="0"/>
                        <a:t>Consists</a:t>
                      </a:r>
                      <a:r>
                        <a:rPr lang="en-US" baseline="0" dirty="0" smtClean="0"/>
                        <a:t> of chopped, fresh or frozen beef, with or without seasoning, and without the addition of beef fat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May contain added</a:t>
                      </a:r>
                      <a:r>
                        <a:rPr lang="en-US" baseline="0" dirty="0" smtClean="0"/>
                        <a:t> beef fat, up to </a:t>
                      </a:r>
                      <a:br>
                        <a:rPr lang="en-US" baseline="0" dirty="0" smtClean="0"/>
                      </a:br>
                      <a:r>
                        <a:rPr lang="en-US" baseline="0" dirty="0" smtClean="0"/>
                        <a:t>30 percent of the total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smtClean="0"/>
                        <a:t>Shall</a:t>
                      </a:r>
                      <a:r>
                        <a:rPr lang="en-US" baseline="0" dirty="0" smtClean="0"/>
                        <a:t> NOT contain more than 30 percent fat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May contain seasoning if</a:t>
                      </a:r>
                      <a:r>
                        <a:rPr lang="en-US" baseline="0" dirty="0" smtClean="0"/>
                        <a:t> listed on the label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smtClean="0"/>
                        <a:t>Shall NOT contain any added</a:t>
                      </a:r>
                      <a:r>
                        <a:rPr lang="en-US" baseline="0" dirty="0" smtClean="0"/>
                        <a:t> water, phosphates, binders or extenders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Shall NOT contain any added</a:t>
                      </a:r>
                      <a:r>
                        <a:rPr lang="en-US" baseline="0" dirty="0" smtClean="0"/>
                        <a:t> water, phosphates, binders or extenders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0005" name="TextBox 5"/>
          <p:cNvSpPr txBox="1">
            <a:spLocks noChangeArrowheads="1"/>
          </p:cNvSpPr>
          <p:nvPr/>
        </p:nvSpPr>
        <p:spPr bwMode="auto">
          <a:xfrm>
            <a:off x="1066800" y="4876800"/>
            <a:ext cx="7010400" cy="19383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According to USDA regulations, if ground beef or hamburger contains more than 30 percent fat, it is considered “adulterated” and the establishment selling the product is subject to fines.</a:t>
            </a:r>
          </a:p>
        </p:txBody>
      </p:sp>
      <p:pic>
        <p:nvPicPr>
          <p:cNvPr id="17000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49530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0EC22DD-3A7F-4799-90F4-C849D6567570}" type="slidenum">
              <a:rPr lang="en-US" altLang="en-US" sz="1200">
                <a:solidFill>
                  <a:srgbClr val="898989"/>
                </a:solidFill>
              </a:rPr>
              <a:pPr>
                <a:spcBef>
                  <a:spcPct val="0"/>
                </a:spcBef>
                <a:buFontTx/>
                <a:buNone/>
              </a:pPr>
              <a:t>68</a:t>
            </a:fld>
            <a:endParaRPr lang="en-US" altLang="en-US" sz="1200">
              <a:solidFill>
                <a:srgbClr val="898989"/>
              </a:solidFill>
            </a:endParaRPr>
          </a:p>
        </p:txBody>
      </p:sp>
      <p:sp>
        <p:nvSpPr>
          <p:cNvPr id="3" name="Title 2"/>
          <p:cNvSpPr>
            <a:spLocks noGrp="1"/>
          </p:cNvSpPr>
          <p:nvPr>
            <p:ph type="title"/>
          </p:nvPr>
        </p:nvSpPr>
        <p:spPr>
          <a:extLst/>
        </p:spPr>
        <p:txBody>
          <a:bodyPr rtlCol="0">
            <a:normAutofit fontScale="90000"/>
          </a:bodyPr>
          <a:lstStyle/>
          <a:p>
            <a:pPr eaLnBrk="1" fontAlgn="auto" hangingPunct="1">
              <a:spcAft>
                <a:spcPts val="0"/>
              </a:spcAft>
              <a:defRPr/>
            </a:pPr>
            <a:r>
              <a:rPr lang="en-US" dirty="0" smtClean="0"/>
              <a:t>Fresh Ham vs. Water-Added Ham</a:t>
            </a:r>
            <a:endParaRPr lang="en-US" dirty="0"/>
          </a:p>
        </p:txBody>
      </p:sp>
      <p:graphicFrame>
        <p:nvGraphicFramePr>
          <p:cNvPr id="5" name="Content Placeholder 4"/>
          <p:cNvGraphicFramePr>
            <a:graphicFrameLocks/>
          </p:cNvGraphicFramePr>
          <p:nvPr/>
        </p:nvGraphicFramePr>
        <p:xfrm>
          <a:off x="876300" y="1981200"/>
          <a:ext cx="7391400" cy="2295660"/>
        </p:xfrm>
        <a:graphic>
          <a:graphicData uri="http://schemas.openxmlformats.org/drawingml/2006/table">
            <a:tbl>
              <a:tblPr firstRow="1" bandRow="1">
                <a:tableStyleId>{793D81CF-94F2-401A-BA57-92F5A7B2D0C5}</a:tableStyleId>
              </a:tblPr>
              <a:tblGrid>
                <a:gridCol w="37338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640">
                <a:tc>
                  <a:txBody>
                    <a:bodyPr/>
                    <a:lstStyle/>
                    <a:p>
                      <a:pPr algn="ctr"/>
                      <a:r>
                        <a:rPr lang="en-US" sz="1800" dirty="0" smtClean="0"/>
                        <a:t>Fresh Ham</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Water-Adde</a:t>
                      </a:r>
                      <a:r>
                        <a:rPr lang="en-US" sz="1800" baseline="0" dirty="0" smtClean="0"/>
                        <a:t>d Ham</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640">
                <a:tc>
                  <a:txBody>
                    <a:bodyPr/>
                    <a:lstStyle/>
                    <a:p>
                      <a:r>
                        <a:rPr lang="en-US" sz="1800" dirty="0" smtClean="0"/>
                        <a:t>Is the hind leg of a hog</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Is part</a:t>
                      </a:r>
                      <a:r>
                        <a:rPr lang="en-US" sz="1800" baseline="0" dirty="0" smtClean="0"/>
                        <a:t> of the hind leg of a hog</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9976">
                <a:tc>
                  <a:txBody>
                    <a:bodyPr/>
                    <a:lstStyle/>
                    <a:p>
                      <a:r>
                        <a:rPr lang="en-US" sz="1800" dirty="0" smtClean="0"/>
                        <a:t>Has NOT</a:t>
                      </a:r>
                      <a:r>
                        <a:rPr lang="en-US" sz="1800" baseline="0" dirty="0" smtClean="0"/>
                        <a:t> been cured or smoked</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Uses</a:t>
                      </a:r>
                      <a:r>
                        <a:rPr lang="en-US" sz="1800" baseline="0" dirty="0" smtClean="0"/>
                        <a:t> water as an essential part of the curing process</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14269">
                <a:tc>
                  <a:txBody>
                    <a:bodyPr/>
                    <a:lstStyle/>
                    <a:p>
                      <a:r>
                        <a:rPr lang="en-US" sz="1800" dirty="0" smtClean="0"/>
                        <a:t>May be sold bone-in</a:t>
                      </a:r>
                      <a:r>
                        <a:rPr lang="en-US" sz="1800" baseline="0" dirty="0" smtClean="0"/>
                        <a:t> or boneless</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Shall NOT</a:t>
                      </a:r>
                      <a:r>
                        <a:rPr lang="en-US" sz="1800" baseline="0" dirty="0" smtClean="0"/>
                        <a:t> contain more than 10 percent of the fresh, uncured weight of the ham in added moisture</a:t>
                      </a:r>
                      <a:endParaRPr lang="en-US" sz="1800" dirty="0"/>
                    </a:p>
                  </a:txBody>
                  <a:tcPr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72053" name="Picture 2" descr="http://upload.wikimedia.org/wikipedia/commons/6/6b/Schinke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67100" y="4419600"/>
            <a:ext cx="25431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C239D57-0F99-4B9B-90DF-ACC1AADB9527}" type="slidenum">
              <a:rPr lang="en-US" altLang="en-US" sz="1200">
                <a:solidFill>
                  <a:srgbClr val="898989"/>
                </a:solidFill>
              </a:rPr>
              <a:pPr>
                <a:spcBef>
                  <a:spcPct val="0"/>
                </a:spcBef>
                <a:buFontTx/>
                <a:buNone/>
              </a:pPr>
              <a:t>69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Retail Packaging</a:t>
            </a:r>
            <a:endParaRPr lang="en-US" dirty="0"/>
          </a:p>
        </p:txBody>
      </p:sp>
      <p:sp>
        <p:nvSpPr>
          <p:cNvPr id="174084" name="Content Placeholder 3"/>
          <p:cNvSpPr>
            <a:spLocks noGrp="1"/>
          </p:cNvSpPr>
          <p:nvPr>
            <p:ph idx="1"/>
          </p:nvPr>
        </p:nvSpPr>
        <p:spPr/>
        <p:txBody>
          <a:bodyPr/>
          <a:lstStyle/>
          <a:p>
            <a:pPr eaLnBrk="1" hangingPunct="1"/>
            <a:r>
              <a:rPr lang="en-US" altLang="en-US" smtClean="0">
                <a:latin typeface="Arial" charset="0"/>
                <a:cs typeface="Arial" charset="0"/>
              </a:rPr>
              <a:t>Has three common methods:</a:t>
            </a:r>
          </a:p>
          <a:p>
            <a:pPr lvl="1" eaLnBrk="1" hangingPunct="1"/>
            <a:r>
              <a:rPr lang="en-US" altLang="en-US" smtClean="0">
                <a:latin typeface="Arial" charset="0"/>
                <a:cs typeface="Arial" charset="0"/>
              </a:rPr>
              <a:t>overwrap</a:t>
            </a:r>
          </a:p>
          <a:p>
            <a:pPr lvl="1" eaLnBrk="1" hangingPunct="1"/>
            <a:r>
              <a:rPr lang="en-US" altLang="en-US" smtClean="0">
                <a:latin typeface="Arial" charset="0"/>
                <a:cs typeface="Arial" charset="0"/>
              </a:rPr>
              <a:t>modified atmosphere packaging</a:t>
            </a:r>
          </a:p>
          <a:p>
            <a:pPr lvl="1" eaLnBrk="1" hangingPunct="1"/>
            <a:r>
              <a:rPr lang="en-US" altLang="en-US" smtClean="0">
                <a:latin typeface="Arial" charset="0"/>
                <a:cs typeface="Arial" charset="0"/>
              </a:rPr>
              <a:t>vacuum packaging</a:t>
            </a:r>
          </a:p>
          <a:p>
            <a:pPr eaLnBrk="1" hangingPunct="1"/>
            <a:endParaRPr lang="en-US" altLang="en-US" smtClean="0">
              <a:latin typeface="Arial" charset="0"/>
              <a:cs typeface="Arial" charset="0"/>
            </a:endParaRPr>
          </a:p>
        </p:txBody>
      </p:sp>
      <p:sp>
        <p:nvSpPr>
          <p:cNvPr id="174085" name="TextBox 4"/>
          <p:cNvSpPr txBox="1">
            <a:spLocks noChangeArrowheads="1"/>
          </p:cNvSpPr>
          <p:nvPr/>
        </p:nvSpPr>
        <p:spPr bwMode="auto">
          <a:xfrm>
            <a:off x="1066800" y="4876800"/>
            <a:ext cx="7010400" cy="15700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The meat and poultry industries produce more than 92 billion pounds of product in the United States alone, equaling almost 300 pounds per U.S. citizen.</a:t>
            </a:r>
          </a:p>
        </p:txBody>
      </p:sp>
      <p:pic>
        <p:nvPicPr>
          <p:cNvPr id="17408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49530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The Meats Industry</a:t>
            </a:r>
            <a:endParaRPr lang="en-US" dirty="0"/>
          </a:p>
        </p:txBody>
      </p:sp>
      <p:sp>
        <p:nvSpPr>
          <p:cNvPr id="34819" name="Content Placeholder 2"/>
          <p:cNvSpPr>
            <a:spLocks noGrp="1"/>
          </p:cNvSpPr>
          <p:nvPr>
            <p:ph idx="1"/>
          </p:nvPr>
        </p:nvSpPr>
        <p:spPr/>
        <p:txBody>
          <a:bodyPr/>
          <a:lstStyle/>
          <a:p>
            <a:pPr eaLnBrk="1" hangingPunct="1"/>
            <a:r>
              <a:rPr lang="en-US" altLang="en-US" smtClean="0">
                <a:latin typeface="Arial" charset="0"/>
                <a:cs typeface="Arial" charset="0"/>
              </a:rPr>
              <a:t>Has a long history in the United States</a:t>
            </a:r>
            <a:endParaRPr lang="en-US" altLang="en-US" sz="2800" smtClean="0">
              <a:latin typeface="Arial" charset="0"/>
              <a:cs typeface="Arial" charset="0"/>
            </a:endParaRPr>
          </a:p>
          <a:p>
            <a:pPr lvl="1" eaLnBrk="1" hangingPunct="1"/>
            <a:r>
              <a:rPr lang="en-US" altLang="en-US" smtClean="0">
                <a:latin typeface="Arial" charset="0"/>
                <a:cs typeface="Arial" charset="0"/>
              </a:rPr>
              <a:t>the first longhorn cattle were brought to the Americas by the Spaniards in the 1490s</a:t>
            </a:r>
            <a:endParaRPr lang="en-US" altLang="en-US" sz="2400" smtClean="0">
              <a:latin typeface="Arial" charset="0"/>
              <a:cs typeface="Arial" charset="0"/>
            </a:endParaRPr>
          </a:p>
          <a:p>
            <a:pPr eaLnBrk="1" hangingPunct="1"/>
            <a:r>
              <a:rPr lang="en-US" altLang="en-US" smtClean="0">
                <a:latin typeface="Arial" charset="0"/>
                <a:cs typeface="Arial" charset="0"/>
              </a:rPr>
              <a:t>Is constantly increasing its knowledge related to food safety </a:t>
            </a:r>
            <a:endParaRPr lang="en-US" altLang="en-US" sz="2800" smtClean="0">
              <a:latin typeface="Arial" charset="0"/>
              <a:cs typeface="Arial" charset="0"/>
            </a:endParaRPr>
          </a:p>
          <a:p>
            <a:pPr eaLnBrk="1" hangingPunct="1"/>
            <a:r>
              <a:rPr lang="en-US" altLang="en-US" smtClean="0">
                <a:latin typeface="Arial" charset="0"/>
                <a:cs typeface="Arial" charset="0"/>
              </a:rPr>
              <a:t>Is regulated on a federal level by legislative action</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68254C9-8BD5-4082-BF5A-8F83BDD273D0}" type="slidenum">
              <a:rPr lang="en-US" altLang="en-US" sz="1200">
                <a:solidFill>
                  <a:srgbClr val="898989"/>
                </a:solidFill>
              </a:rPr>
              <a:pPr>
                <a:spcBef>
                  <a:spcPct val="0"/>
                </a:spcBef>
                <a:buFontTx/>
                <a:buNone/>
              </a:pPr>
              <a:t>7</a:t>
            </a:fld>
            <a:endParaRPr lang="en-US" altLang="en-US" sz="1200">
              <a:solidFill>
                <a:srgbClr val="898989"/>
              </a:solidFill>
            </a:endParaRPr>
          </a:p>
        </p:txBody>
      </p:sp>
      <p:pic>
        <p:nvPicPr>
          <p:cNvPr id="34821"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6963" y="5105400"/>
            <a:ext cx="1306512"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8FE1CCD-CC01-4A84-B518-4B6079A25120}" type="slidenum">
              <a:rPr lang="en-US" altLang="en-US" sz="1200">
                <a:solidFill>
                  <a:srgbClr val="898989"/>
                </a:solidFill>
              </a:rPr>
              <a:pPr>
                <a:spcBef>
                  <a:spcPct val="0"/>
                </a:spcBef>
                <a:buFontTx/>
                <a:buNone/>
              </a:pPr>
              <a:t>70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Overwrap</a:t>
            </a:r>
            <a:endParaRPr lang="en-US" dirty="0"/>
          </a:p>
        </p:txBody>
      </p:sp>
      <p:sp>
        <p:nvSpPr>
          <p:cNvPr id="176132" name="Content Placeholder 3"/>
          <p:cNvSpPr>
            <a:spLocks noGrp="1"/>
          </p:cNvSpPr>
          <p:nvPr>
            <p:ph idx="1"/>
          </p:nvPr>
        </p:nvSpPr>
        <p:spPr/>
        <p:txBody>
          <a:bodyPr/>
          <a:lstStyle/>
          <a:p>
            <a:pPr eaLnBrk="1" hangingPunct="1"/>
            <a:r>
              <a:rPr lang="en-US" altLang="en-US" smtClean="0">
                <a:latin typeface="Arial" charset="0"/>
                <a:cs typeface="Arial" charset="0"/>
              </a:rPr>
              <a:t>Is usually done in the retail establishment</a:t>
            </a:r>
          </a:p>
          <a:p>
            <a:pPr eaLnBrk="1" hangingPunct="1"/>
            <a:r>
              <a:rPr lang="en-US" altLang="en-US" smtClean="0">
                <a:latin typeface="Arial" charset="0"/>
                <a:cs typeface="Arial" charset="0"/>
              </a:rPr>
              <a:t>Is a plastic wrapping over the product and tray</a:t>
            </a:r>
          </a:p>
        </p:txBody>
      </p:sp>
      <p:pic>
        <p:nvPicPr>
          <p:cNvPr id="176133"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5488" y="3267075"/>
            <a:ext cx="50149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01A8B44-A9C8-4D03-BA9C-CFA0F376DAFC}" type="slidenum">
              <a:rPr lang="en-US" altLang="en-US" sz="1200">
                <a:solidFill>
                  <a:srgbClr val="898989"/>
                </a:solidFill>
              </a:rPr>
              <a:pPr>
                <a:spcBef>
                  <a:spcPct val="0"/>
                </a:spcBef>
                <a:buFontTx/>
                <a:buNone/>
              </a:pPr>
              <a:t>71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Modified Atmosphere Packaging</a:t>
            </a:r>
            <a:endParaRPr lang="en-US" dirty="0"/>
          </a:p>
        </p:txBody>
      </p:sp>
      <p:sp>
        <p:nvSpPr>
          <p:cNvPr id="178180" name="Content Placeholder 3"/>
          <p:cNvSpPr>
            <a:spLocks noGrp="1"/>
          </p:cNvSpPr>
          <p:nvPr>
            <p:ph idx="1"/>
          </p:nvPr>
        </p:nvSpPr>
        <p:spPr/>
        <p:txBody>
          <a:bodyPr/>
          <a:lstStyle/>
          <a:p>
            <a:pPr eaLnBrk="1" hangingPunct="1"/>
            <a:r>
              <a:rPr lang="en-US" altLang="en-US" smtClean="0">
                <a:latin typeface="Arial" charset="0"/>
                <a:cs typeface="Arial" charset="0"/>
              </a:rPr>
              <a:t>Is the packaging of meat in a tray with a mix of gases different from the normal composition of our atmosphere</a:t>
            </a:r>
          </a:p>
          <a:p>
            <a:pPr eaLnBrk="1" hangingPunct="1"/>
            <a:r>
              <a:rPr lang="en-US" altLang="en-US" smtClean="0">
                <a:latin typeface="Arial" charset="0"/>
                <a:cs typeface="Arial" charset="0"/>
              </a:rPr>
              <a:t>Uses mixes of carbon dioxide, oxygen and other inert gases</a:t>
            </a:r>
          </a:p>
          <a:p>
            <a:pPr lvl="1" eaLnBrk="1" hangingPunct="1"/>
            <a:r>
              <a:rPr lang="en-US" altLang="en-US" smtClean="0">
                <a:latin typeface="Arial" charset="0"/>
                <a:cs typeface="Arial" charset="0"/>
              </a:rPr>
              <a:t>common mix is 80 percent oxygen and 20 percent carbon dioxide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9EBC0CC-90A7-4DD3-A5A6-B2A362B92809}" type="slidenum">
              <a:rPr lang="en-US" altLang="en-US" sz="1200">
                <a:solidFill>
                  <a:srgbClr val="898989"/>
                </a:solidFill>
              </a:rPr>
              <a:pPr>
                <a:spcBef>
                  <a:spcPct val="0"/>
                </a:spcBef>
                <a:buFontTx/>
                <a:buNone/>
              </a:pPr>
              <a:t>72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Vacuum Packaging</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Eliminates almost all air from the package</a:t>
            </a:r>
          </a:p>
          <a:p>
            <a:pPr eaLnBrk="1" fontAlgn="auto" hangingPunct="1">
              <a:spcAft>
                <a:spcPts val="0"/>
              </a:spcAft>
              <a:buFont typeface="Arial" panose="020B0604020202020204" pitchFamily="34" charset="0"/>
              <a:buChar char="•"/>
              <a:defRPr/>
            </a:pPr>
            <a:r>
              <a:rPr lang="en-US" dirty="0" smtClean="0"/>
              <a:t>Causes fresh meat to appear dark until exposed to air</a:t>
            </a:r>
          </a:p>
          <a:p>
            <a:pPr eaLnBrk="1" fontAlgn="auto" hangingPunct="1">
              <a:spcAft>
                <a:spcPts val="0"/>
              </a:spcAft>
              <a:buFont typeface="Arial" panose="020B0604020202020204" pitchFamily="34" charset="0"/>
              <a:buChar char="•"/>
              <a:defRPr/>
            </a:pPr>
            <a:r>
              <a:rPr lang="en-US" dirty="0" smtClean="0"/>
              <a:t>Results in a distinct odor after opening which quickly dissipates</a:t>
            </a:r>
          </a:p>
          <a:p>
            <a:pPr eaLnBrk="1" fontAlgn="auto" hangingPunct="1">
              <a:spcAft>
                <a:spcPts val="0"/>
              </a:spcAft>
              <a:buFont typeface="Arial" panose="020B0604020202020204" pitchFamily="34" charset="0"/>
              <a:buChar char="•"/>
              <a:defRPr/>
            </a:pPr>
            <a:r>
              <a:rPr lang="en-US" dirty="0" smtClean="0"/>
              <a:t>Has two main advantages:</a:t>
            </a:r>
          </a:p>
          <a:p>
            <a:pPr lvl="1" eaLnBrk="1" fontAlgn="auto" hangingPunct="1">
              <a:spcAft>
                <a:spcPts val="0"/>
              </a:spcAft>
              <a:buFont typeface="Arial" panose="020B0604020202020204" pitchFamily="34" charset="0"/>
              <a:buChar char="–"/>
              <a:defRPr/>
            </a:pPr>
            <a:r>
              <a:rPr lang="en-US" dirty="0"/>
              <a:t>i</a:t>
            </a:r>
            <a:r>
              <a:rPr lang="en-US" dirty="0" smtClean="0"/>
              <a:t>ncreases length of time meat can be kept</a:t>
            </a:r>
          </a:p>
          <a:p>
            <a:pPr lvl="1" eaLnBrk="1" fontAlgn="auto" hangingPunct="1">
              <a:spcAft>
                <a:spcPts val="0"/>
              </a:spcAft>
              <a:buFont typeface="Arial" panose="020B0604020202020204" pitchFamily="34" charset="0"/>
              <a:buChar char="–"/>
              <a:defRPr/>
            </a:pPr>
            <a:r>
              <a:rPr lang="en-US" dirty="0"/>
              <a:t>d</a:t>
            </a:r>
            <a:r>
              <a:rPr lang="en-US" dirty="0" smtClean="0"/>
              <a:t>ecreases shrinkage of meat due to moisture loss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C8D4F19-DB32-4308-8361-BFB7F371DB57}" type="slidenum">
              <a:rPr lang="en-US" altLang="en-US" sz="1200">
                <a:solidFill>
                  <a:srgbClr val="898989"/>
                </a:solidFill>
              </a:rPr>
              <a:pPr>
                <a:spcBef>
                  <a:spcPct val="0"/>
                </a:spcBef>
                <a:buFontTx/>
                <a:buNone/>
              </a:pPr>
              <a:t>73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Labeling</a:t>
            </a:r>
            <a:endParaRPr lang="en-US" dirty="0"/>
          </a:p>
        </p:txBody>
      </p:sp>
      <p:sp>
        <p:nvSpPr>
          <p:cNvPr id="4" name="Content Placeholder 3"/>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dirty="0" smtClean="0"/>
              <a:t>Is required on all meat products by the FSIS</a:t>
            </a:r>
          </a:p>
          <a:p>
            <a:pPr eaLnBrk="1" fontAlgn="auto" hangingPunct="1">
              <a:spcAft>
                <a:spcPts val="0"/>
              </a:spcAft>
              <a:buFont typeface="Arial" panose="020B0604020202020204" pitchFamily="34" charset="0"/>
              <a:buChar char="•"/>
              <a:defRPr/>
            </a:pPr>
            <a:r>
              <a:rPr lang="en-US" dirty="0" smtClean="0"/>
              <a:t>Requirements include:</a:t>
            </a:r>
          </a:p>
          <a:p>
            <a:pPr lvl="1" eaLnBrk="1" fontAlgn="auto" hangingPunct="1">
              <a:spcAft>
                <a:spcPts val="0"/>
              </a:spcAft>
              <a:buFont typeface="Arial" panose="020B0604020202020204" pitchFamily="34" charset="0"/>
              <a:buChar char="–"/>
              <a:defRPr/>
            </a:pPr>
            <a:r>
              <a:rPr lang="en-US" dirty="0"/>
              <a:t>p</a:t>
            </a:r>
            <a:r>
              <a:rPr lang="en-US" dirty="0" smtClean="0"/>
              <a:t>roduct name</a:t>
            </a:r>
          </a:p>
          <a:p>
            <a:pPr lvl="1" eaLnBrk="1" fontAlgn="auto" hangingPunct="1">
              <a:spcAft>
                <a:spcPts val="0"/>
              </a:spcAft>
              <a:buFont typeface="Arial" panose="020B0604020202020204" pitchFamily="34" charset="0"/>
              <a:buChar char="–"/>
              <a:defRPr/>
            </a:pPr>
            <a:r>
              <a:rPr lang="en-US" dirty="0"/>
              <a:t>i</a:t>
            </a:r>
            <a:r>
              <a:rPr lang="en-US" dirty="0" smtClean="0"/>
              <a:t>nspection mark</a:t>
            </a:r>
          </a:p>
          <a:p>
            <a:pPr lvl="1" eaLnBrk="1" fontAlgn="auto" hangingPunct="1">
              <a:spcAft>
                <a:spcPts val="0"/>
              </a:spcAft>
              <a:buFont typeface="Arial" panose="020B0604020202020204" pitchFamily="34" charset="0"/>
              <a:buChar char="–"/>
              <a:defRPr/>
            </a:pPr>
            <a:r>
              <a:rPr lang="en-US" dirty="0"/>
              <a:t>establishment </a:t>
            </a:r>
            <a:r>
              <a:rPr lang="en-US" dirty="0" smtClean="0"/>
              <a:t>number</a:t>
            </a:r>
            <a:endParaRPr lang="en-US" dirty="0"/>
          </a:p>
          <a:p>
            <a:pPr lvl="1" eaLnBrk="1" fontAlgn="auto" hangingPunct="1">
              <a:spcAft>
                <a:spcPts val="0"/>
              </a:spcAft>
              <a:buFont typeface="Arial" panose="020B0604020202020204" pitchFamily="34" charset="0"/>
              <a:buChar char="–"/>
              <a:defRPr/>
            </a:pPr>
            <a:r>
              <a:rPr lang="en-US" dirty="0" smtClean="0"/>
              <a:t>name and address of producer or distributor</a:t>
            </a:r>
          </a:p>
          <a:p>
            <a:pPr lvl="1" eaLnBrk="1" fontAlgn="auto" hangingPunct="1">
              <a:spcAft>
                <a:spcPts val="0"/>
              </a:spcAft>
              <a:buFont typeface="Arial" panose="020B0604020202020204" pitchFamily="34" charset="0"/>
              <a:buChar char="–"/>
              <a:defRPr/>
            </a:pPr>
            <a:r>
              <a:rPr lang="en-US" dirty="0"/>
              <a:t>n</a:t>
            </a:r>
            <a:r>
              <a:rPr lang="en-US" dirty="0" smtClean="0"/>
              <a:t>et weight statement</a:t>
            </a:r>
          </a:p>
          <a:p>
            <a:pPr lvl="1" eaLnBrk="1" fontAlgn="auto" hangingPunct="1">
              <a:spcAft>
                <a:spcPts val="0"/>
              </a:spcAft>
              <a:buFont typeface="Arial" panose="020B0604020202020204" pitchFamily="34" charset="0"/>
              <a:buChar char="–"/>
              <a:defRPr/>
            </a:pPr>
            <a:r>
              <a:rPr lang="en-US" dirty="0"/>
              <a:t>i</a:t>
            </a:r>
            <a:r>
              <a:rPr lang="en-US" dirty="0" smtClean="0"/>
              <a:t>ngredient list</a:t>
            </a:r>
          </a:p>
          <a:p>
            <a:pPr lvl="1" eaLnBrk="1" fontAlgn="auto" hangingPunct="1">
              <a:spcAft>
                <a:spcPts val="0"/>
              </a:spcAft>
              <a:buFont typeface="Arial" panose="020B0604020202020204" pitchFamily="34" charset="0"/>
              <a:buChar char="–"/>
              <a:defRPr/>
            </a:pPr>
            <a:r>
              <a:rPr lang="en-US" dirty="0"/>
              <a:t>h</a:t>
            </a:r>
            <a:r>
              <a:rPr lang="en-US" dirty="0" smtClean="0"/>
              <a:t>andling instructions</a:t>
            </a:r>
          </a:p>
          <a:p>
            <a:pPr lvl="1" eaLnBrk="1" fontAlgn="auto" hangingPunct="1">
              <a:spcAft>
                <a:spcPts val="0"/>
              </a:spcAft>
              <a:buFont typeface="Arial" panose="020B0604020202020204" pitchFamily="34" charset="0"/>
              <a:buChar char="–"/>
              <a:defRPr/>
            </a:pPr>
            <a:endParaRPr lang="en-US"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688C29C-FD94-4356-B766-3DBCF21AE34F}" type="slidenum">
              <a:rPr lang="en-US" altLang="en-US" sz="1200">
                <a:solidFill>
                  <a:srgbClr val="898989"/>
                </a:solidFill>
              </a:rPr>
              <a:pPr>
                <a:spcBef>
                  <a:spcPct val="0"/>
                </a:spcBef>
                <a:buFontTx/>
                <a:buNone/>
              </a:pPr>
              <a:t>74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Net Weight</a:t>
            </a:r>
            <a:endParaRPr lang="en-US" dirty="0"/>
          </a:p>
        </p:txBody>
      </p:sp>
      <p:sp>
        <p:nvSpPr>
          <p:cNvPr id="184324" name="Content Placeholder 3"/>
          <p:cNvSpPr>
            <a:spLocks noGrp="1"/>
          </p:cNvSpPr>
          <p:nvPr>
            <p:ph idx="1"/>
          </p:nvPr>
        </p:nvSpPr>
        <p:spPr>
          <a:xfrm>
            <a:off x="457200" y="1600200"/>
            <a:ext cx="8229600" cy="4876800"/>
          </a:xfrm>
        </p:spPr>
        <p:txBody>
          <a:bodyPr/>
          <a:lstStyle/>
          <a:p>
            <a:pPr eaLnBrk="1" hangingPunct="1"/>
            <a:r>
              <a:rPr lang="en-US" altLang="en-US" smtClean="0">
                <a:latin typeface="Arial" charset="0"/>
                <a:cs typeface="Arial" charset="0"/>
              </a:rPr>
              <a:t>Is the total weight of the food product, minus the weight of the packaging materials</a:t>
            </a:r>
          </a:p>
          <a:p>
            <a:pPr lvl="1" eaLnBrk="1" hangingPunct="1"/>
            <a:r>
              <a:rPr lang="en-US" altLang="en-US" smtClean="0">
                <a:latin typeface="Arial" charset="0"/>
                <a:cs typeface="Arial" charset="0"/>
              </a:rPr>
              <a:t>example: Two lamb chops weighing four ounces each are packaged in three ounces of packaging. What is the net weight of the product?</a:t>
            </a:r>
          </a:p>
          <a:p>
            <a:pPr lvl="2" eaLnBrk="1" hangingPunct="1"/>
            <a:r>
              <a:rPr lang="en-US" altLang="en-US" sz="2600" smtClean="0">
                <a:latin typeface="Arial" charset="0"/>
                <a:cs typeface="Arial" charset="0"/>
              </a:rPr>
              <a:t>answer: (2 x 4 oz.) – 3 oz. = 5 oz. net weight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3333EB4-3F67-4146-A2DE-FABAF0C39D68}" type="slidenum">
              <a:rPr lang="en-US" altLang="en-US" sz="1200">
                <a:solidFill>
                  <a:srgbClr val="898989"/>
                </a:solidFill>
              </a:rPr>
              <a:pPr>
                <a:spcBef>
                  <a:spcPct val="0"/>
                </a:spcBef>
                <a:buFontTx/>
                <a:buNone/>
              </a:pPr>
              <a:t>75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Net Weight</a:t>
            </a:r>
            <a:endParaRPr lang="en-US" dirty="0"/>
          </a:p>
        </p:txBody>
      </p:sp>
      <p:sp>
        <p:nvSpPr>
          <p:cNvPr id="186372" name="Content Placeholder 3"/>
          <p:cNvSpPr>
            <a:spLocks noGrp="1"/>
          </p:cNvSpPr>
          <p:nvPr>
            <p:ph idx="1"/>
          </p:nvPr>
        </p:nvSpPr>
        <p:spPr/>
        <p:txBody>
          <a:bodyPr/>
          <a:lstStyle/>
          <a:p>
            <a:pPr eaLnBrk="1" hangingPunct="1"/>
            <a:r>
              <a:rPr lang="en-US" altLang="en-US" smtClean="0">
                <a:latin typeface="Arial" charset="0"/>
                <a:cs typeface="Arial" charset="0"/>
              </a:rPr>
              <a:t>May change from packaging to counter due to moisture loss during processing and shipping</a:t>
            </a:r>
          </a:p>
          <a:p>
            <a:pPr eaLnBrk="1" hangingPunct="1"/>
            <a:endParaRPr lang="en-US" altLang="en-US" smtClean="0">
              <a:latin typeface="Arial" charset="0"/>
              <a:cs typeface="Arial" charset="0"/>
            </a:endParaRPr>
          </a:p>
        </p:txBody>
      </p:sp>
      <p:sp>
        <p:nvSpPr>
          <p:cNvPr id="186373" name="TextBox 4"/>
          <p:cNvSpPr txBox="1">
            <a:spLocks noChangeArrowheads="1"/>
          </p:cNvSpPr>
          <p:nvPr/>
        </p:nvSpPr>
        <p:spPr bwMode="auto">
          <a:xfrm>
            <a:off x="1066800" y="4830763"/>
            <a:ext cx="7010400" cy="1570037"/>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To calculate the cost per serving of meat, divide the cost per pound of the meat bought by the number of servings you expect per pound.</a:t>
            </a:r>
          </a:p>
        </p:txBody>
      </p:sp>
      <p:pic>
        <p:nvPicPr>
          <p:cNvPr id="186374"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4924425"/>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B30DE89-8533-4670-AD0E-27C2F53F6D94}" type="slidenum">
              <a:rPr lang="en-US" altLang="en-US" sz="1200">
                <a:solidFill>
                  <a:srgbClr val="898989"/>
                </a:solidFill>
              </a:rPr>
              <a:pPr>
                <a:spcBef>
                  <a:spcPct val="0"/>
                </a:spcBef>
                <a:buFontTx/>
                <a:buNone/>
              </a:pPr>
              <a:t>76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Product Date</a:t>
            </a:r>
            <a:endParaRPr lang="en-US" dirty="0"/>
          </a:p>
        </p:txBody>
      </p:sp>
      <p:sp>
        <p:nvSpPr>
          <p:cNvPr id="4" name="Content Placeholder 3"/>
          <p:cNvSpPr>
            <a:spLocks noGrp="1"/>
          </p:cNvSpPr>
          <p:nvPr>
            <p:ph idx="1"/>
          </p:nvPr>
        </p:nvSpPr>
        <p:spPr>
          <a:xfrm>
            <a:off x="457200" y="1600200"/>
            <a:ext cx="8229600" cy="4953000"/>
          </a:xfrm>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sz="3500" dirty="0" smtClean="0"/>
              <a:t>Is not an FSIS requirement</a:t>
            </a:r>
            <a:endParaRPr lang="en-US" sz="3500" dirty="0"/>
          </a:p>
          <a:p>
            <a:pPr eaLnBrk="1" fontAlgn="auto" hangingPunct="1">
              <a:spcAft>
                <a:spcPts val="0"/>
              </a:spcAft>
              <a:buFont typeface="Arial" panose="020B0604020202020204" pitchFamily="34" charset="0"/>
              <a:buChar char="•"/>
              <a:defRPr/>
            </a:pPr>
            <a:r>
              <a:rPr lang="en-US" sz="3500" dirty="0" smtClean="0"/>
              <a:t>Can be worded in several manners</a:t>
            </a:r>
          </a:p>
          <a:p>
            <a:pPr lvl="1" eaLnBrk="1" fontAlgn="auto" hangingPunct="1">
              <a:spcAft>
                <a:spcPts val="0"/>
              </a:spcAft>
              <a:buFont typeface="Arial" panose="020B0604020202020204" pitchFamily="34" charset="0"/>
              <a:buChar char="–"/>
              <a:defRPr/>
            </a:pPr>
            <a:r>
              <a:rPr lang="en-US" sz="3400" dirty="0" smtClean="0"/>
              <a:t>“Best if Used By”</a:t>
            </a:r>
          </a:p>
          <a:p>
            <a:pPr lvl="2" eaLnBrk="1" fontAlgn="auto" hangingPunct="1">
              <a:spcAft>
                <a:spcPts val="0"/>
              </a:spcAft>
              <a:buFont typeface="Arial" panose="020B0604020202020204" pitchFamily="34" charset="0"/>
              <a:buChar char="•"/>
              <a:defRPr/>
            </a:pPr>
            <a:r>
              <a:rPr lang="en-US" sz="3100" dirty="0"/>
              <a:t>s</a:t>
            </a:r>
            <a:r>
              <a:rPr lang="en-US" sz="3100" dirty="0" smtClean="0"/>
              <a:t>hould be used by this date </a:t>
            </a:r>
            <a:br>
              <a:rPr lang="en-US" sz="3100" dirty="0" smtClean="0"/>
            </a:br>
            <a:r>
              <a:rPr lang="en-US" sz="3100" dirty="0" smtClean="0"/>
              <a:t>for the best taste and texture</a:t>
            </a:r>
          </a:p>
          <a:p>
            <a:pPr lvl="1" eaLnBrk="1" fontAlgn="auto" hangingPunct="1">
              <a:spcAft>
                <a:spcPts val="0"/>
              </a:spcAft>
              <a:buFont typeface="Arial" panose="020B0604020202020204" pitchFamily="34" charset="0"/>
              <a:buChar char="–"/>
              <a:defRPr/>
            </a:pPr>
            <a:r>
              <a:rPr lang="en-US" sz="3400" dirty="0" smtClean="0"/>
              <a:t>“Use By”</a:t>
            </a:r>
          </a:p>
          <a:p>
            <a:pPr lvl="2" eaLnBrk="1" fontAlgn="auto" hangingPunct="1">
              <a:spcAft>
                <a:spcPts val="0"/>
              </a:spcAft>
              <a:buFont typeface="Arial" panose="020B0604020202020204" pitchFamily="34" charset="0"/>
              <a:buChar char="•"/>
              <a:defRPr/>
            </a:pPr>
            <a:r>
              <a:rPr lang="en-US" sz="3100" dirty="0"/>
              <a:t>d</a:t>
            </a:r>
            <a:r>
              <a:rPr lang="en-US" sz="3100" dirty="0" smtClean="0"/>
              <a:t>enotes the date by which </a:t>
            </a:r>
            <a:br>
              <a:rPr lang="en-US" sz="3100" dirty="0" smtClean="0"/>
            </a:br>
            <a:r>
              <a:rPr lang="en-US" sz="3100" dirty="0" smtClean="0"/>
              <a:t>product should be used and </a:t>
            </a:r>
            <a:br>
              <a:rPr lang="en-US" sz="3100" dirty="0" smtClean="0"/>
            </a:br>
            <a:r>
              <a:rPr lang="en-US" sz="3100" dirty="0" smtClean="0"/>
              <a:t>still be considered safe</a:t>
            </a:r>
          </a:p>
          <a:p>
            <a:pPr lvl="1" eaLnBrk="1" fontAlgn="auto" hangingPunct="1">
              <a:spcAft>
                <a:spcPts val="0"/>
              </a:spcAft>
              <a:buFont typeface="Arial" panose="020B0604020202020204" pitchFamily="34" charset="0"/>
              <a:buChar char="–"/>
              <a:defRPr/>
            </a:pPr>
            <a:r>
              <a:rPr lang="en-US" sz="3400" dirty="0" smtClean="0"/>
              <a:t>“Sell by Date”</a:t>
            </a:r>
          </a:p>
          <a:p>
            <a:pPr lvl="2" eaLnBrk="1" fontAlgn="auto" hangingPunct="1">
              <a:spcAft>
                <a:spcPts val="0"/>
              </a:spcAft>
              <a:buFont typeface="Arial" panose="020B0604020202020204" pitchFamily="34" charset="0"/>
              <a:buChar char="•"/>
              <a:defRPr/>
            </a:pPr>
            <a:r>
              <a:rPr lang="en-US" sz="3100" dirty="0"/>
              <a:t>f</a:t>
            </a:r>
            <a:r>
              <a:rPr lang="en-US" sz="3100" dirty="0" smtClean="0"/>
              <a:t>ood product should be sold </a:t>
            </a:r>
            <a:br>
              <a:rPr lang="en-US" sz="3100" dirty="0" smtClean="0"/>
            </a:br>
            <a:r>
              <a:rPr lang="en-US" sz="3100" dirty="0" smtClean="0"/>
              <a:t>by this date</a:t>
            </a:r>
          </a:p>
          <a:p>
            <a:pPr lvl="2" eaLnBrk="1" fontAlgn="auto" hangingPunct="1">
              <a:spcAft>
                <a:spcPts val="0"/>
              </a:spcAft>
              <a:buFont typeface="Arial" panose="020B0604020202020204" pitchFamily="34" charset="0"/>
              <a:buChar char="•"/>
              <a:defRPr/>
            </a:pPr>
            <a:r>
              <a:rPr lang="en-US" sz="3100" dirty="0"/>
              <a:t>t</a:t>
            </a:r>
            <a:r>
              <a:rPr lang="en-US" sz="3100" dirty="0" smtClean="0"/>
              <a:t>he consumer has a reasonable </a:t>
            </a:r>
            <a:br>
              <a:rPr lang="en-US" sz="3100" dirty="0" smtClean="0"/>
            </a:br>
            <a:r>
              <a:rPr lang="en-US" sz="3100" dirty="0" smtClean="0"/>
              <a:t>time after purchase for use</a:t>
            </a:r>
          </a:p>
        </p:txBody>
      </p:sp>
      <p:sp>
        <p:nvSpPr>
          <p:cNvPr id="188421" name="TextBox 4"/>
          <p:cNvSpPr txBox="1">
            <a:spLocks noChangeArrowheads="1"/>
          </p:cNvSpPr>
          <p:nvPr/>
        </p:nvSpPr>
        <p:spPr bwMode="auto">
          <a:xfrm>
            <a:off x="6096000" y="2333625"/>
            <a:ext cx="3048000" cy="4000500"/>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300" b="1">
                <a:latin typeface="Arial" charset="0"/>
              </a:rPr>
              <a:t>“</a:t>
            </a:r>
            <a:r>
              <a:rPr lang="en-US" altLang="en-US" sz="2300">
                <a:latin typeface="Arial" charset="0"/>
              </a:rPr>
              <a:t>Use By” labels may also sometimes include “Or Freeze By.” Consumers MUST pay attention to this date, especially with MAP packaged products due to the delay in spoiled appearances.</a:t>
            </a:r>
          </a:p>
        </p:txBody>
      </p:sp>
      <p:pic>
        <p:nvPicPr>
          <p:cNvPr id="188422"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2455863"/>
            <a:ext cx="46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8B2A0A5-103D-4EDB-815F-E83FBDBD054C}" type="slidenum">
              <a:rPr lang="en-US" altLang="en-US" sz="1200">
                <a:solidFill>
                  <a:srgbClr val="898989"/>
                </a:solidFill>
              </a:rPr>
              <a:pPr>
                <a:spcBef>
                  <a:spcPct val="0"/>
                </a:spcBef>
                <a:buFontTx/>
                <a:buNone/>
              </a:pPr>
              <a:t>77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Types of Differentiated Products</a:t>
            </a:r>
            <a:endParaRPr lang="en-US" dirty="0"/>
          </a:p>
        </p:txBody>
      </p:sp>
      <p:sp>
        <p:nvSpPr>
          <p:cNvPr id="190468" name="Content Placeholder 3"/>
          <p:cNvSpPr>
            <a:spLocks noGrp="1"/>
          </p:cNvSpPr>
          <p:nvPr>
            <p:ph idx="1"/>
          </p:nvPr>
        </p:nvSpPr>
        <p:spPr/>
        <p:txBody>
          <a:bodyPr/>
          <a:lstStyle/>
          <a:p>
            <a:pPr eaLnBrk="1" hangingPunct="1"/>
            <a:r>
              <a:rPr lang="en-US" altLang="en-US" smtClean="0">
                <a:latin typeface="Arial" charset="0"/>
                <a:cs typeface="Arial" charset="0"/>
              </a:rPr>
              <a:t>Can be a type of marketing, treatment or program monitored by the USDA</a:t>
            </a:r>
          </a:p>
          <a:p>
            <a:pPr eaLnBrk="1" hangingPunct="1"/>
            <a:r>
              <a:rPr lang="en-US" altLang="en-US" smtClean="0">
                <a:latin typeface="Arial" charset="0"/>
                <a:cs typeface="Arial" charset="0"/>
              </a:rPr>
              <a:t>Examples:</a:t>
            </a:r>
          </a:p>
          <a:p>
            <a:pPr lvl="1" eaLnBrk="1" hangingPunct="1"/>
            <a:r>
              <a:rPr lang="en-US" altLang="en-US" smtClean="0">
                <a:latin typeface="Arial" charset="0"/>
                <a:cs typeface="Arial" charset="0"/>
              </a:rPr>
              <a:t>branded programs</a:t>
            </a:r>
          </a:p>
          <a:p>
            <a:pPr lvl="1" eaLnBrk="1" hangingPunct="1"/>
            <a:r>
              <a:rPr lang="en-US" altLang="en-US" smtClean="0">
                <a:latin typeface="Arial" charset="0"/>
                <a:cs typeface="Arial" charset="0"/>
              </a:rPr>
              <a:t>aged</a:t>
            </a:r>
          </a:p>
          <a:p>
            <a:pPr lvl="1" eaLnBrk="1" hangingPunct="1"/>
            <a:r>
              <a:rPr lang="en-US" altLang="en-US" smtClean="0">
                <a:latin typeface="Arial" charset="0"/>
                <a:cs typeface="Arial" charset="0"/>
              </a:rPr>
              <a:t>organic</a:t>
            </a:r>
          </a:p>
        </p:txBody>
      </p:sp>
      <p:pic>
        <p:nvPicPr>
          <p:cNvPr id="190469" name="Picture 2" descr="http://upload.wikimedia.org/wikipedia/commons/e/eb/Eye_Fillet%2C_Grass-Fed_Beef.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27550" y="3581400"/>
            <a:ext cx="399415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EAB7A10-1CE0-4020-88E7-218D82757FDE}" type="slidenum">
              <a:rPr lang="en-US" altLang="en-US" sz="1200">
                <a:solidFill>
                  <a:srgbClr val="898989"/>
                </a:solidFill>
              </a:rPr>
              <a:pPr>
                <a:spcBef>
                  <a:spcPct val="0"/>
                </a:spcBef>
                <a:buFontTx/>
                <a:buNone/>
              </a:pPr>
              <a:t>78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Branded Programs</a:t>
            </a:r>
            <a:endParaRPr lang="en-US" dirty="0"/>
          </a:p>
        </p:txBody>
      </p:sp>
      <p:sp>
        <p:nvSpPr>
          <p:cNvPr id="192516" name="Content Placeholder 3"/>
          <p:cNvSpPr>
            <a:spLocks noGrp="1"/>
          </p:cNvSpPr>
          <p:nvPr>
            <p:ph idx="1"/>
          </p:nvPr>
        </p:nvSpPr>
        <p:spPr/>
        <p:txBody>
          <a:bodyPr/>
          <a:lstStyle/>
          <a:p>
            <a:pPr eaLnBrk="1" hangingPunct="1"/>
            <a:r>
              <a:rPr lang="en-US" altLang="en-US" smtClean="0">
                <a:latin typeface="Arial" charset="0"/>
                <a:cs typeface="Arial" charset="0"/>
              </a:rPr>
              <a:t>Have standards for qualification</a:t>
            </a:r>
          </a:p>
          <a:p>
            <a:pPr eaLnBrk="1" hangingPunct="1"/>
            <a:r>
              <a:rPr lang="en-US" altLang="en-US" smtClean="0">
                <a:latin typeface="Arial" charset="0"/>
                <a:cs typeface="Arial" charset="0"/>
              </a:rPr>
              <a:t>Place a premium price on their product</a:t>
            </a:r>
          </a:p>
          <a:p>
            <a:pPr eaLnBrk="1" hangingPunct="1"/>
            <a:r>
              <a:rPr lang="en-US" altLang="en-US" smtClean="0">
                <a:latin typeface="Arial" charset="0"/>
                <a:cs typeface="Arial" charset="0"/>
              </a:rPr>
              <a:t>Are viewed as a luxury item with guaranteed quality</a:t>
            </a:r>
          </a:p>
          <a:p>
            <a:pPr eaLnBrk="1" hangingPunct="1"/>
            <a:r>
              <a:rPr lang="en-US" altLang="en-US" smtClean="0">
                <a:latin typeface="Arial" charset="0"/>
                <a:cs typeface="Arial" charset="0"/>
              </a:rPr>
              <a:t>Examples:</a:t>
            </a:r>
          </a:p>
          <a:p>
            <a:pPr lvl="1" eaLnBrk="1" hangingPunct="1"/>
            <a:r>
              <a:rPr lang="en-US" altLang="en-US" smtClean="0">
                <a:latin typeface="Arial" charset="0"/>
                <a:cs typeface="Arial" charset="0"/>
              </a:rPr>
              <a:t>Certified Angus Beef</a:t>
            </a:r>
            <a:r>
              <a:rPr lang="en-US" altLang="en-US" baseline="30000" smtClean="0">
                <a:latin typeface="Arial" charset="0"/>
                <a:cs typeface="Arial" charset="0"/>
              </a:rPr>
              <a:t>®</a:t>
            </a:r>
          </a:p>
          <a:p>
            <a:pPr lvl="1" eaLnBrk="1" hangingPunct="1"/>
            <a:r>
              <a:rPr lang="en-US" altLang="en-US" smtClean="0">
                <a:latin typeface="Arial" charset="0"/>
                <a:cs typeface="Arial" charset="0"/>
              </a:rPr>
              <a:t>Nolan Ryan’s Guaranteed Tender Beef</a:t>
            </a:r>
          </a:p>
          <a:p>
            <a:pPr lvl="1" eaLnBrk="1" hangingPunct="1"/>
            <a:r>
              <a:rPr lang="en-US" altLang="en-US" i="1" smtClean="0">
                <a:latin typeface="Arial" charset="0"/>
                <a:cs typeface="Arial" charset="0"/>
              </a:rPr>
              <a:t>Chairman’s Reserve</a:t>
            </a:r>
            <a:r>
              <a:rPr lang="en-US" altLang="en-US" i="1" baseline="30000" smtClean="0">
                <a:latin typeface="Arial" charset="0"/>
                <a:cs typeface="Arial" charset="0"/>
              </a:rPr>
              <a:t>®</a:t>
            </a:r>
            <a:r>
              <a:rPr lang="en-US" altLang="en-US" i="1" smtClean="0">
                <a:latin typeface="Arial" charset="0"/>
                <a:cs typeface="Arial" charset="0"/>
              </a:rPr>
              <a:t> </a:t>
            </a:r>
            <a:r>
              <a:rPr lang="en-US" altLang="en-US" smtClean="0">
                <a:latin typeface="Arial" charset="0"/>
                <a:cs typeface="Arial" charset="0"/>
              </a:rPr>
              <a:t> Premium Pork</a:t>
            </a:r>
            <a:endParaRPr lang="en-US" altLang="en-US" i="1" smtClean="0">
              <a:latin typeface="Arial" charset="0"/>
              <a:cs typeface="Arial" charset="0"/>
            </a:endParaRPr>
          </a:p>
          <a:p>
            <a:pPr lvl="1" eaLnBrk="1" hangingPunct="1"/>
            <a:endParaRPr lang="en-US" altLang="en-US" smtClean="0">
              <a:latin typeface="Arial" charset="0"/>
              <a:cs typeface="Arial" charset="0"/>
            </a:endParaRPr>
          </a:p>
          <a:p>
            <a:pPr lvl="1" eaLnBrk="1" hangingPunct="1"/>
            <a:endParaRPr lang="en-US" altLang="en-US" smtClean="0">
              <a:latin typeface="Arial" charset="0"/>
              <a:cs typeface="Arial" charset="0"/>
            </a:endParaRPr>
          </a:p>
          <a:p>
            <a:pPr lvl="1" eaLnBrk="1" hangingPunct="1"/>
            <a:endParaRPr lang="en-US" altLang="en-US" smtClean="0">
              <a:latin typeface="Arial" charset="0"/>
              <a:cs typeface="Arial"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6BA733D-C20A-4CF3-9891-BA51A911F9CF}" type="slidenum">
              <a:rPr lang="en-US" altLang="en-US" sz="1200">
                <a:solidFill>
                  <a:srgbClr val="898989"/>
                </a:solidFill>
              </a:rPr>
              <a:pPr>
                <a:spcBef>
                  <a:spcPct val="0"/>
                </a:spcBef>
                <a:buFontTx/>
                <a:buNone/>
              </a:pPr>
              <a:t>79</a:t>
            </a:fld>
            <a:endParaRPr lang="en-US" altLang="en-US" sz="1200">
              <a:solidFill>
                <a:srgbClr val="898989"/>
              </a:solidFill>
            </a:endParaRP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Aging of Meat</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Develops additional tenderness and flavor</a:t>
            </a:r>
          </a:p>
          <a:p>
            <a:pPr eaLnBrk="1" fontAlgn="auto" hangingPunct="1">
              <a:spcAft>
                <a:spcPts val="0"/>
              </a:spcAft>
              <a:buFont typeface="Arial" panose="020B0604020202020204" pitchFamily="34" charset="0"/>
              <a:buChar char="•"/>
              <a:defRPr/>
            </a:pPr>
            <a:r>
              <a:rPr lang="en-US" dirty="0" smtClean="0"/>
              <a:t>Requires strict control of factors such as:</a:t>
            </a:r>
          </a:p>
          <a:p>
            <a:pPr lvl="1" eaLnBrk="1" fontAlgn="auto" hangingPunct="1">
              <a:spcAft>
                <a:spcPts val="0"/>
              </a:spcAft>
              <a:buFont typeface="Arial" panose="020B0604020202020204" pitchFamily="34" charset="0"/>
              <a:buChar char="–"/>
              <a:defRPr/>
            </a:pPr>
            <a:r>
              <a:rPr lang="en-US" dirty="0" smtClean="0"/>
              <a:t>temperature</a:t>
            </a:r>
          </a:p>
          <a:p>
            <a:pPr lvl="2" eaLnBrk="1" fontAlgn="auto" hangingPunct="1">
              <a:spcAft>
                <a:spcPts val="0"/>
              </a:spcAft>
              <a:buFont typeface="Arial" panose="020B0604020202020204" pitchFamily="34" charset="0"/>
              <a:buChar char="•"/>
              <a:defRPr/>
            </a:pPr>
            <a:r>
              <a:rPr lang="en-US" dirty="0" smtClean="0"/>
              <a:t>to control microbial growth and</a:t>
            </a:r>
            <a:br>
              <a:rPr lang="en-US" dirty="0" smtClean="0"/>
            </a:br>
            <a:r>
              <a:rPr lang="en-US" dirty="0" smtClean="0"/>
              <a:t>rate of tenderization</a:t>
            </a:r>
          </a:p>
          <a:p>
            <a:pPr lvl="1" eaLnBrk="1" fontAlgn="auto" hangingPunct="1">
              <a:spcAft>
                <a:spcPts val="0"/>
              </a:spcAft>
              <a:buFont typeface="Arial" panose="020B0604020202020204" pitchFamily="34" charset="0"/>
              <a:buChar char="–"/>
              <a:defRPr/>
            </a:pPr>
            <a:r>
              <a:rPr lang="en-US" dirty="0" smtClean="0"/>
              <a:t>humidity</a:t>
            </a:r>
          </a:p>
          <a:p>
            <a:pPr lvl="2" eaLnBrk="1" fontAlgn="auto" hangingPunct="1">
              <a:spcAft>
                <a:spcPts val="0"/>
              </a:spcAft>
              <a:buFont typeface="Arial" panose="020B0604020202020204" pitchFamily="34" charset="0"/>
              <a:buChar char="•"/>
              <a:defRPr/>
            </a:pPr>
            <a:r>
              <a:rPr lang="en-US" dirty="0" smtClean="0"/>
              <a:t>to control dehydration</a:t>
            </a:r>
          </a:p>
          <a:p>
            <a:pPr eaLnBrk="1" fontAlgn="auto" hangingPunct="1">
              <a:spcAft>
                <a:spcPts val="0"/>
              </a:spcAft>
              <a:buFont typeface="Arial" panose="020B0604020202020204" pitchFamily="34" charset="0"/>
              <a:buChar char="•"/>
              <a:defRPr/>
            </a:pPr>
            <a:r>
              <a:rPr lang="en-US" dirty="0" smtClean="0"/>
              <a:t>Is not recommended for </a:t>
            </a:r>
            <a:br>
              <a:rPr lang="en-US" dirty="0" smtClean="0"/>
            </a:br>
            <a:r>
              <a:rPr lang="en-US" dirty="0" smtClean="0"/>
              <a:t>at-home consumers</a:t>
            </a:r>
          </a:p>
          <a:p>
            <a:pPr marL="914400" lvl="2" indent="0" eaLnBrk="1" fontAlgn="auto" hangingPunct="1">
              <a:spcAft>
                <a:spcPts val="0"/>
              </a:spcAft>
              <a:buFont typeface="Arial" panose="020B0604020202020204" pitchFamily="34" charset="0"/>
              <a:buNone/>
              <a:defRPr/>
            </a:pPr>
            <a:endParaRPr lang="en-US" dirty="0" smtClean="0"/>
          </a:p>
          <a:p>
            <a:pPr marL="914400" lvl="2" indent="0" eaLnBrk="1" fontAlgn="auto" hangingPunct="1">
              <a:spcAft>
                <a:spcPts val="0"/>
              </a:spcAft>
              <a:buFont typeface="Arial" panose="020B0604020202020204" pitchFamily="34" charset="0"/>
              <a:buNone/>
              <a:defRPr/>
            </a:pPr>
            <a:endParaRPr lang="en-US" dirty="0" smtClean="0"/>
          </a:p>
          <a:p>
            <a:pPr lvl="2" eaLnBrk="1" fontAlgn="auto" hangingPunct="1">
              <a:spcAft>
                <a:spcPts val="0"/>
              </a:spcAft>
              <a:buFont typeface="Arial" panose="020B0604020202020204" pitchFamily="34" charset="0"/>
              <a:buChar char="•"/>
              <a:defRPr/>
            </a:pPr>
            <a:endParaRPr lang="en-US" dirty="0"/>
          </a:p>
        </p:txBody>
      </p:sp>
      <p:sp>
        <p:nvSpPr>
          <p:cNvPr id="194565" name="TextBox 4"/>
          <p:cNvSpPr txBox="1">
            <a:spLocks noChangeArrowheads="1"/>
          </p:cNvSpPr>
          <p:nvPr/>
        </p:nvSpPr>
        <p:spPr bwMode="auto">
          <a:xfrm>
            <a:off x="6019800" y="2974975"/>
            <a:ext cx="2743200" cy="3478213"/>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200" b="1">
                <a:latin typeface="Arial" charset="0"/>
              </a:rPr>
              <a:t>Meat Moment: </a:t>
            </a:r>
            <a:r>
              <a:rPr lang="en-US" altLang="en-US" sz="2200">
                <a:latin typeface="Arial" charset="0"/>
              </a:rPr>
              <a:t>Beef is the most commonly aged meat. Pork and lamb are harvested at a much younger age, resulting in meat which is naturally more tender.</a:t>
            </a:r>
          </a:p>
        </p:txBody>
      </p:sp>
      <p:pic>
        <p:nvPicPr>
          <p:cNvPr id="19456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3048000"/>
            <a:ext cx="4667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Legislation</a:t>
            </a:r>
            <a:endParaRPr lang="en-US" dirty="0"/>
          </a:p>
        </p:txBody>
      </p:sp>
      <p:sp>
        <p:nvSpPr>
          <p:cNvPr id="36867" name="Content Placeholder 2"/>
          <p:cNvSpPr>
            <a:spLocks noGrp="1"/>
          </p:cNvSpPr>
          <p:nvPr>
            <p:ph idx="1"/>
          </p:nvPr>
        </p:nvSpPr>
        <p:spPr/>
        <p:txBody>
          <a:bodyPr/>
          <a:lstStyle/>
          <a:p>
            <a:pPr eaLnBrk="1" hangingPunct="1"/>
            <a:r>
              <a:rPr lang="en-US" altLang="en-US" smtClean="0">
                <a:latin typeface="Arial" charset="0"/>
                <a:cs typeface="Arial" charset="0"/>
              </a:rPr>
              <a:t>Implemented the federal and state regulation of antemortem and postmortem inspection of meat animals</a:t>
            </a:r>
          </a:p>
          <a:p>
            <a:pPr eaLnBrk="1" hangingPunct="1"/>
            <a:r>
              <a:rPr lang="en-US" altLang="en-US" smtClean="0">
                <a:latin typeface="Arial" charset="0"/>
                <a:cs typeface="Arial" charset="0"/>
              </a:rPr>
              <a:t>Established approved harvesting procedures of animals, with some exceptions allowed for religious slaughter</a:t>
            </a:r>
          </a:p>
          <a:p>
            <a:pPr eaLnBrk="1" hangingPunct="1"/>
            <a:r>
              <a:rPr lang="en-US" altLang="en-US" smtClean="0">
                <a:latin typeface="Arial" charset="0"/>
                <a:cs typeface="Arial" charset="0"/>
              </a:rPr>
              <a:t>Sets critical levels for bacteria and illness</a:t>
            </a:r>
            <a:endParaRPr lang="en-US" altLang="en-US" sz="2400" smtClean="0">
              <a:latin typeface="Arial" charset="0"/>
              <a:cs typeface="Arial" charset="0"/>
            </a:endParaRP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BE1AA74-09C2-4F8C-8B47-A4C90B86E3D9}" type="slidenum">
              <a:rPr lang="en-US" altLang="en-US" sz="1200">
                <a:solidFill>
                  <a:srgbClr val="898989"/>
                </a:solidFill>
              </a:rPr>
              <a:pPr>
                <a:spcBef>
                  <a:spcPct val="0"/>
                </a:spcBef>
                <a:buFontTx/>
                <a:buNone/>
              </a:pPr>
              <a:t>8</a:t>
            </a:fld>
            <a:endParaRPr lang="en-US" altLang="en-US" sz="1200">
              <a:solidFill>
                <a:srgbClr val="898989"/>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11F2C0A-5CE4-4A00-BD96-6186E7036CB3}" type="slidenum">
              <a:rPr lang="en-US" altLang="en-US" sz="1200">
                <a:solidFill>
                  <a:srgbClr val="898989"/>
                </a:solidFill>
              </a:rPr>
              <a:pPr>
                <a:spcBef>
                  <a:spcPct val="0"/>
                </a:spcBef>
                <a:buFontTx/>
                <a:buNone/>
              </a:pPr>
              <a:t>80</a:t>
            </a:fld>
            <a:endParaRPr lang="en-US" altLang="en-US" sz="1200">
              <a:solidFill>
                <a:srgbClr val="898989"/>
              </a:solidFill>
            </a:endParaRPr>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t>Aging Methods</a:t>
            </a:r>
            <a:endParaRPr lang="en-US" dirty="0"/>
          </a:p>
        </p:txBody>
      </p:sp>
      <p:sp>
        <p:nvSpPr>
          <p:cNvPr id="3" name="Content Placeholder 2"/>
          <p:cNvSpPr>
            <a:spLocks noGrp="1"/>
          </p:cNvSpPr>
          <p:nvPr>
            <p:ph idx="1"/>
          </p:nvPr>
        </p:nvSpPr>
        <p:spPr>
          <a:xfrm>
            <a:off x="457200" y="1600200"/>
            <a:ext cx="5562600" cy="4525963"/>
          </a:xfrm>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Include:</a:t>
            </a:r>
          </a:p>
          <a:p>
            <a:pPr lvl="1" eaLnBrk="1" fontAlgn="auto" hangingPunct="1">
              <a:spcAft>
                <a:spcPts val="0"/>
              </a:spcAft>
              <a:buFont typeface="Arial" panose="020B0604020202020204" pitchFamily="34" charset="0"/>
              <a:buChar char="–"/>
              <a:defRPr/>
            </a:pPr>
            <a:r>
              <a:rPr lang="en-US" dirty="0"/>
              <a:t>d</a:t>
            </a:r>
            <a:r>
              <a:rPr lang="en-US" dirty="0" smtClean="0"/>
              <a:t>ry aging</a:t>
            </a:r>
          </a:p>
          <a:p>
            <a:pPr lvl="2" eaLnBrk="1" fontAlgn="auto" hangingPunct="1">
              <a:spcAft>
                <a:spcPts val="0"/>
              </a:spcAft>
              <a:buFont typeface="Arial" panose="020B0604020202020204" pitchFamily="34" charset="0"/>
              <a:buChar char="•"/>
              <a:defRPr/>
            </a:pPr>
            <a:r>
              <a:rPr lang="en-US" dirty="0"/>
              <a:t>m</a:t>
            </a:r>
            <a:r>
              <a:rPr lang="en-US" dirty="0" smtClean="0"/>
              <a:t>eat is held for ten days to six weeks at 34º to 38ºF (1º-3ºC) in a humidity controlled cooler</a:t>
            </a:r>
          </a:p>
          <a:p>
            <a:pPr lvl="1" eaLnBrk="1" fontAlgn="auto" hangingPunct="1">
              <a:spcAft>
                <a:spcPts val="0"/>
              </a:spcAft>
              <a:buFont typeface="Arial" panose="020B0604020202020204" pitchFamily="34" charset="0"/>
              <a:buChar char="–"/>
              <a:defRPr/>
            </a:pPr>
            <a:r>
              <a:rPr lang="en-US" dirty="0"/>
              <a:t>w</a:t>
            </a:r>
            <a:r>
              <a:rPr lang="en-US" dirty="0" smtClean="0"/>
              <a:t>et aging</a:t>
            </a:r>
          </a:p>
          <a:p>
            <a:pPr lvl="2" eaLnBrk="1" fontAlgn="auto" hangingPunct="1">
              <a:spcAft>
                <a:spcPts val="0"/>
              </a:spcAft>
              <a:buFont typeface="Arial" panose="020B0604020202020204" pitchFamily="34" charset="0"/>
              <a:buChar char="•"/>
              <a:defRPr/>
            </a:pPr>
            <a:r>
              <a:rPr lang="en-US" dirty="0" smtClean="0"/>
              <a:t>meat is vacuum packaged in moisture-proof vapor film, then refrigerated for various time periods based on cut and presence of bones</a:t>
            </a:r>
            <a:endParaRPr lang="en-US" dirty="0"/>
          </a:p>
        </p:txBody>
      </p:sp>
      <p:pic>
        <p:nvPicPr>
          <p:cNvPr id="196613" name="Picture 4" descr="U:\Yellow Pages\Graphics\Aged meat\IMG_57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1752600"/>
            <a:ext cx="2805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75F71AB-09D7-4DE6-AC1C-5D2A70D6CF0C}" type="slidenum">
              <a:rPr lang="en-US" altLang="en-US" sz="1200">
                <a:solidFill>
                  <a:srgbClr val="898989"/>
                </a:solidFill>
              </a:rPr>
              <a:pPr>
                <a:spcBef>
                  <a:spcPct val="0"/>
                </a:spcBef>
                <a:buFontTx/>
                <a:buNone/>
              </a:pPr>
              <a:t>81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Certified Organic</a:t>
            </a:r>
            <a:endParaRPr lang="en-US" dirty="0"/>
          </a:p>
        </p:txBody>
      </p:sp>
      <p:sp>
        <p:nvSpPr>
          <p:cNvPr id="198660" name="Content Placeholder 3"/>
          <p:cNvSpPr>
            <a:spLocks noGrp="1"/>
          </p:cNvSpPr>
          <p:nvPr>
            <p:ph idx="1"/>
          </p:nvPr>
        </p:nvSpPr>
        <p:spPr/>
        <p:txBody>
          <a:bodyPr/>
          <a:lstStyle/>
          <a:p>
            <a:pPr eaLnBrk="1" hangingPunct="1"/>
            <a:r>
              <a:rPr lang="en-US" altLang="en-US" smtClean="0">
                <a:latin typeface="Arial" charset="0"/>
                <a:cs typeface="Arial" charset="0"/>
              </a:rPr>
              <a:t>Is monitored by the USDA’s National Organic Program (NOP)</a:t>
            </a:r>
          </a:p>
          <a:p>
            <a:pPr eaLnBrk="1" hangingPunct="1"/>
            <a:r>
              <a:rPr lang="en-US" altLang="en-US" smtClean="0">
                <a:latin typeface="Arial" charset="0"/>
                <a:cs typeface="Arial" charset="0"/>
              </a:rPr>
              <a:t>Has specific rules to obtain organic status</a:t>
            </a:r>
          </a:p>
          <a:p>
            <a:pPr eaLnBrk="1" hangingPunct="1"/>
            <a:endParaRPr lang="en-US" altLang="en-US" smtClean="0">
              <a:latin typeface="Arial" charset="0"/>
              <a:cs typeface="Arial" charset="0"/>
            </a:endParaRPr>
          </a:p>
        </p:txBody>
      </p:sp>
      <p:pic>
        <p:nvPicPr>
          <p:cNvPr id="198661" name="Picture 2" descr="C:\Users\olivia\AppData\Local\Microsoft\Windows\Temporary Internet Files\Content.IE5\JLJXMD9Z\4colorsealJP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6425" y="3536950"/>
            <a:ext cx="285115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B51B0AE-6EDC-46B6-9221-95B97DC10CC9}" type="slidenum">
              <a:rPr lang="en-US" altLang="en-US" sz="1200">
                <a:solidFill>
                  <a:srgbClr val="898989"/>
                </a:solidFill>
              </a:rPr>
              <a:pPr>
                <a:spcBef>
                  <a:spcPct val="0"/>
                </a:spcBef>
                <a:buFontTx/>
                <a:buNone/>
              </a:pPr>
              <a:t>82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Organic Meat</a:t>
            </a:r>
            <a:endParaRPr lang="en-US" dirty="0"/>
          </a:p>
        </p:txBody>
      </p:sp>
      <p:sp>
        <p:nvSpPr>
          <p:cNvPr id="200708" name="Content Placeholder 3"/>
          <p:cNvSpPr>
            <a:spLocks noGrp="1"/>
          </p:cNvSpPr>
          <p:nvPr>
            <p:ph idx="1"/>
          </p:nvPr>
        </p:nvSpPr>
        <p:spPr/>
        <p:txBody>
          <a:bodyPr/>
          <a:lstStyle/>
          <a:p>
            <a:pPr eaLnBrk="1" hangingPunct="1"/>
            <a:r>
              <a:rPr lang="en-US" altLang="en-US" smtClean="0">
                <a:latin typeface="Arial" charset="0"/>
                <a:cs typeface="Arial" charset="0"/>
              </a:rPr>
              <a:t>Originates from animals which have only consumed certified organic feed and feedstuffs, forages and pasture</a:t>
            </a:r>
          </a:p>
          <a:p>
            <a:pPr eaLnBrk="1" hangingPunct="1"/>
            <a:r>
              <a:rPr lang="en-US" altLang="en-US" smtClean="0">
                <a:latin typeface="Arial" charset="0"/>
                <a:cs typeface="Arial" charset="0"/>
              </a:rPr>
              <a:t>Is from animals which have not received antibiotics</a:t>
            </a:r>
          </a:p>
          <a:p>
            <a:pPr lvl="1" eaLnBrk="1" hangingPunct="1"/>
            <a:r>
              <a:rPr lang="en-US" altLang="en-US" smtClean="0">
                <a:latin typeface="Arial" charset="0"/>
                <a:cs typeface="Arial" charset="0"/>
              </a:rPr>
              <a:t>antibiotics can be used to treat disease; however, the animal will lose its organic status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362C78A-D5E0-4272-8B15-D151645644CD}" type="slidenum">
              <a:rPr lang="en-US" altLang="en-US" sz="1200">
                <a:solidFill>
                  <a:srgbClr val="898989"/>
                </a:solidFill>
              </a:rPr>
              <a:pPr>
                <a:spcBef>
                  <a:spcPct val="0"/>
                </a:spcBef>
                <a:buFontTx/>
                <a:buNone/>
              </a:pPr>
              <a:t>83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Organic Meat</a:t>
            </a:r>
            <a:endParaRPr lang="en-US" dirty="0"/>
          </a:p>
        </p:txBody>
      </p:sp>
      <p:sp>
        <p:nvSpPr>
          <p:cNvPr id="202756" name="Content Placeholder 3"/>
          <p:cNvSpPr>
            <a:spLocks noGrp="1"/>
          </p:cNvSpPr>
          <p:nvPr>
            <p:ph idx="1"/>
          </p:nvPr>
        </p:nvSpPr>
        <p:spPr/>
        <p:txBody>
          <a:bodyPr/>
          <a:lstStyle/>
          <a:p>
            <a:pPr eaLnBrk="1" hangingPunct="1"/>
            <a:r>
              <a:rPr lang="en-US" altLang="en-US" sz="3100" smtClean="0">
                <a:latin typeface="Arial" charset="0"/>
                <a:cs typeface="Arial" charset="0"/>
              </a:rPr>
              <a:t>Can be from animals which have received vaccines but no growth-promoting agents</a:t>
            </a:r>
          </a:p>
          <a:p>
            <a:pPr lvl="1" eaLnBrk="1" hangingPunct="1"/>
            <a:r>
              <a:rPr lang="en-US" altLang="en-US" smtClean="0">
                <a:latin typeface="Arial" charset="0"/>
                <a:cs typeface="Arial" charset="0"/>
              </a:rPr>
              <a:t>NOP rules dictate which vaccines allow an animal to keep its organic status</a:t>
            </a:r>
          </a:p>
          <a:p>
            <a:pPr eaLnBrk="1" hangingPunct="1"/>
            <a:r>
              <a:rPr lang="en-US" altLang="en-US" sz="3100" smtClean="0">
                <a:latin typeface="Arial" charset="0"/>
                <a:cs typeface="Arial" charset="0"/>
              </a:rPr>
              <a:t>Is processed in a facility approved for organic meat processing</a:t>
            </a:r>
          </a:p>
          <a:p>
            <a:pPr eaLnBrk="1" hangingPunct="1"/>
            <a:r>
              <a:rPr lang="en-US" altLang="en-US" sz="3100" smtClean="0">
                <a:latin typeface="Arial" charset="0"/>
                <a:cs typeface="Arial" charset="0"/>
              </a:rPr>
              <a:t>Receives a higher than market price at retail</a:t>
            </a:r>
          </a:p>
        </p:txBody>
      </p:sp>
      <p:sp>
        <p:nvSpPr>
          <p:cNvPr id="202757" name="TextBox 6"/>
          <p:cNvSpPr txBox="1">
            <a:spLocks noChangeArrowheads="1"/>
          </p:cNvSpPr>
          <p:nvPr/>
        </p:nvSpPr>
        <p:spPr bwMode="auto">
          <a:xfrm>
            <a:off x="1219200" y="5722938"/>
            <a:ext cx="6705600" cy="830262"/>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a:t>
            </a:r>
            <a:r>
              <a:rPr lang="en-US" altLang="en-US" sz="2400" b="1">
                <a:latin typeface="Arial" charset="0"/>
              </a:rPr>
              <a:t>Safety Second: </a:t>
            </a:r>
            <a:r>
              <a:rPr lang="en-US" altLang="en-US" sz="2400">
                <a:latin typeface="Arial" charset="0"/>
              </a:rPr>
              <a:t>ALL food safety procedures and practices supersede organic regulations.</a:t>
            </a:r>
          </a:p>
        </p:txBody>
      </p:sp>
      <p:pic>
        <p:nvPicPr>
          <p:cNvPr id="202758"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5722938"/>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3D3EEC6-4A2B-44B9-A818-CC200F126584}" type="slidenum">
              <a:rPr lang="en-US" altLang="en-US" sz="1200">
                <a:solidFill>
                  <a:srgbClr val="898989"/>
                </a:solidFill>
              </a:rPr>
              <a:pPr>
                <a:spcBef>
                  <a:spcPct val="0"/>
                </a:spcBef>
                <a:buFontTx/>
                <a:buNone/>
              </a:pPr>
              <a:t>84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Natural</a:t>
            </a:r>
            <a:endParaRPr lang="en-US" dirty="0"/>
          </a:p>
        </p:txBody>
      </p:sp>
      <p:sp>
        <p:nvSpPr>
          <p:cNvPr id="4" name="Content Placeholder 3"/>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Is a labeling term monitored by the FSIS</a:t>
            </a:r>
          </a:p>
          <a:p>
            <a:pPr lvl="1" eaLnBrk="1" fontAlgn="auto" hangingPunct="1">
              <a:spcAft>
                <a:spcPts val="0"/>
              </a:spcAft>
              <a:buFont typeface="Arial" panose="020B0604020202020204" pitchFamily="34" charset="0"/>
              <a:buChar char="–"/>
              <a:defRPr/>
            </a:pPr>
            <a:r>
              <a:rPr lang="en-US" i="1" dirty="0" smtClean="0"/>
              <a:t>“A </a:t>
            </a:r>
            <a:r>
              <a:rPr lang="en-US" i="1" dirty="0"/>
              <a:t>product containing no artificial ingredient or added color and is only minimally processed. Minimal processing means that the product was processed in a manner that does not fundamentally alter the product. The label must include a statement explaining the meaning of the term natural (such as "no artificial ingredients; minimally processed</a:t>
            </a:r>
            <a:r>
              <a:rPr lang="en-US" i="1" dirty="0" smtClean="0"/>
              <a:t>").”</a:t>
            </a:r>
            <a:r>
              <a:rPr lang="en-US" dirty="0" smtClean="0"/>
              <a:t>- Meat and Poultry Labeling Terms, FSIS, 2011</a:t>
            </a:r>
            <a:r>
              <a:rPr lang="en-US" dirty="0"/>
              <a:t/>
            </a:r>
            <a:br>
              <a:rPr lang="en-US" dirty="0"/>
            </a:b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9A88593-F406-4390-97AF-0DA2F01FE6AA}" type="slidenum">
              <a:rPr lang="en-US" altLang="en-US" sz="1200">
                <a:solidFill>
                  <a:srgbClr val="898989"/>
                </a:solidFill>
              </a:rPr>
              <a:pPr>
                <a:spcBef>
                  <a:spcPct val="0"/>
                </a:spcBef>
                <a:buFontTx/>
                <a:buNone/>
              </a:pPr>
              <a:t>85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Maturity Classes</a:t>
            </a:r>
            <a:endParaRPr lang="en-US" dirty="0"/>
          </a:p>
        </p:txBody>
      </p:sp>
      <p:sp>
        <p:nvSpPr>
          <p:cNvPr id="206852" name="Content Placeholder 3"/>
          <p:cNvSpPr>
            <a:spLocks noGrp="1"/>
          </p:cNvSpPr>
          <p:nvPr>
            <p:ph idx="1"/>
          </p:nvPr>
        </p:nvSpPr>
        <p:spPr/>
        <p:txBody>
          <a:bodyPr/>
          <a:lstStyle/>
          <a:p>
            <a:pPr eaLnBrk="1" hangingPunct="1"/>
            <a:r>
              <a:rPr lang="en-US" altLang="en-US" smtClean="0">
                <a:latin typeface="Arial" charset="0"/>
                <a:cs typeface="Arial" charset="0"/>
              </a:rPr>
              <a:t>Divide meat into categories based on age</a:t>
            </a:r>
          </a:p>
          <a:p>
            <a:pPr eaLnBrk="1" hangingPunct="1"/>
            <a:r>
              <a:rPr lang="en-US" altLang="en-US" smtClean="0">
                <a:latin typeface="Arial" charset="0"/>
                <a:cs typeface="Arial" charset="0"/>
              </a:rPr>
              <a:t>Applies mainly for red meat animals (i.e., cattle and sheep)</a:t>
            </a:r>
          </a:p>
          <a:p>
            <a:pPr eaLnBrk="1" hangingPunct="1"/>
            <a:r>
              <a:rPr lang="en-US" altLang="en-US" smtClean="0">
                <a:latin typeface="Arial" charset="0"/>
                <a:cs typeface="Arial" charset="0"/>
              </a:rPr>
              <a:t>Are not used for pork; most hogs in the United States are harvested at approximately the same age</a:t>
            </a:r>
          </a:p>
          <a:p>
            <a:pPr eaLnBrk="1" hangingPunct="1"/>
            <a:endParaRPr lang="en-US" altLang="en-US" smtClean="0">
              <a:latin typeface="Arial" charset="0"/>
              <a:cs typeface="Arial" charset="0"/>
            </a:endParaRPr>
          </a:p>
        </p:txBody>
      </p:sp>
      <p:sp>
        <p:nvSpPr>
          <p:cNvPr id="206853" name="TextBox 4"/>
          <p:cNvSpPr txBox="1">
            <a:spLocks noChangeArrowheads="1"/>
          </p:cNvSpPr>
          <p:nvPr/>
        </p:nvSpPr>
        <p:spPr bwMode="auto">
          <a:xfrm>
            <a:off x="1219200" y="5562600"/>
            <a:ext cx="6705600" cy="1200150"/>
          </a:xfrm>
          <a:prstGeom prst="rect">
            <a:avLst/>
          </a:prstGeom>
          <a:solidFill>
            <a:srgbClr val="000032">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      Safety Second: </a:t>
            </a:r>
            <a:r>
              <a:rPr lang="en-US" altLang="en-US" sz="2400">
                <a:latin typeface="Arial" charset="0"/>
              </a:rPr>
              <a:t>Beef harvested for export to Japan from the United States must be under 18 months of age.</a:t>
            </a:r>
          </a:p>
        </p:txBody>
      </p:sp>
      <p:pic>
        <p:nvPicPr>
          <p:cNvPr id="206854"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5562600"/>
            <a:ext cx="39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694F072-F371-4C6F-AA5F-58A54F2EE8FD}" type="slidenum">
              <a:rPr lang="en-US" altLang="en-US" sz="1200">
                <a:solidFill>
                  <a:srgbClr val="898989"/>
                </a:solidFill>
              </a:rPr>
              <a:pPr>
                <a:spcBef>
                  <a:spcPct val="0"/>
                </a:spcBef>
                <a:buFontTx/>
                <a:buNone/>
              </a:pPr>
              <a:t>86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Beef Maturity Classifications</a:t>
            </a:r>
            <a:endParaRPr lang="en-US" dirty="0"/>
          </a:p>
        </p:txBody>
      </p:sp>
      <p:sp>
        <p:nvSpPr>
          <p:cNvPr id="208900" name="Content Placeholder 3"/>
          <p:cNvSpPr>
            <a:spLocks noGrp="1"/>
          </p:cNvSpPr>
          <p:nvPr>
            <p:ph idx="1"/>
          </p:nvPr>
        </p:nvSpPr>
        <p:spPr/>
        <p:txBody>
          <a:bodyPr/>
          <a:lstStyle/>
          <a:p>
            <a:pPr marL="0" indent="0" eaLnBrk="1" hangingPunct="1">
              <a:buFont typeface="Arial" charset="0"/>
              <a:buNone/>
            </a:pPr>
            <a:endParaRPr lang="en-US" altLang="en-US" smtClean="0">
              <a:latin typeface="Arial" charset="0"/>
              <a:cs typeface="Arial" charset="0"/>
            </a:endParaRPr>
          </a:p>
        </p:txBody>
      </p:sp>
      <p:graphicFrame>
        <p:nvGraphicFramePr>
          <p:cNvPr id="6" name="Table 5"/>
          <p:cNvGraphicFramePr>
            <a:graphicFrameLocks noGrp="1"/>
          </p:cNvGraphicFramePr>
          <p:nvPr/>
        </p:nvGraphicFramePr>
        <p:xfrm>
          <a:off x="495300" y="1660525"/>
          <a:ext cx="8191500" cy="4664075"/>
        </p:xfrm>
        <a:graphic>
          <a:graphicData uri="http://schemas.openxmlformats.org/drawingml/2006/table">
            <a:tbl>
              <a:tblPr firstRow="1" bandRow="1">
                <a:tableStyleId>{073A0DAA-6AF3-43AB-8588-CEC1D06C72B9}</a:tableStyleId>
              </a:tblPr>
              <a:tblGrid>
                <a:gridCol w="12573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426778">
                <a:tc>
                  <a:txBody>
                    <a:bodyPr/>
                    <a:lstStyle/>
                    <a:p>
                      <a:r>
                        <a:rPr lang="en-US" sz="2200" dirty="0" smtClean="0"/>
                        <a:t>Bob</a:t>
                      </a:r>
                      <a:r>
                        <a:rPr lang="en-US" sz="2200" baseline="0" dirty="0" smtClean="0"/>
                        <a:t> Veal</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Veal</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Baby Beef</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Short-Fed</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Long-Fed</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98565">
                <a:tc rowSpan="2">
                  <a:txBody>
                    <a:bodyPr/>
                    <a:lstStyle/>
                    <a:p>
                      <a:r>
                        <a:rPr lang="en-US" sz="2200" dirty="0" smtClean="0"/>
                        <a:t>From</a:t>
                      </a:r>
                      <a:r>
                        <a:rPr lang="en-US" sz="2200" baseline="0" dirty="0" smtClean="0"/>
                        <a:t> calves under </a:t>
                      </a:r>
                      <a:br>
                        <a:rPr lang="en-US" sz="2200" baseline="0" dirty="0" smtClean="0"/>
                      </a:br>
                      <a:r>
                        <a:rPr lang="en-US" sz="2200" baseline="0" dirty="0" smtClean="0"/>
                        <a:t>150 lb.</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From calves under one year</a:t>
                      </a:r>
                      <a:r>
                        <a:rPr lang="en-US" sz="2200" baseline="0" dirty="0" smtClean="0"/>
                        <a:t> of age</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From cattle</a:t>
                      </a:r>
                      <a:r>
                        <a:rPr lang="en-US" sz="2200" baseline="0" dirty="0" smtClean="0"/>
                        <a:t> with a live weight of &lt;700 lb.; also known as calf</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Cattle fed in a</a:t>
                      </a:r>
                      <a:r>
                        <a:rPr lang="en-US" sz="2200" baseline="0" dirty="0" smtClean="0"/>
                        <a:t> f</a:t>
                      </a:r>
                      <a:r>
                        <a:rPr lang="en-US" sz="2200" dirty="0" smtClean="0"/>
                        <a:t>eedlot</a:t>
                      </a:r>
                      <a:r>
                        <a:rPr lang="en-US" sz="2200" baseline="0" dirty="0" smtClean="0"/>
                        <a:t> from 90 to 130 days, 750-850 lb., live weight</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Cattle fed in a feedlot for</a:t>
                      </a:r>
                      <a:r>
                        <a:rPr lang="en-US" sz="2200" baseline="0" dirty="0" smtClean="0"/>
                        <a:t> more than 130 days</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38732">
                <a:tc vMerge="1">
                  <a:txBody>
                    <a:bodyPr/>
                    <a:lstStyle/>
                    <a:p>
                      <a:endParaRPr lang="en-US" sz="2400" dirty="0"/>
                    </a:p>
                  </a:txBody>
                  <a:tcPr/>
                </a:tc>
                <a:tc>
                  <a:txBody>
                    <a:bodyPr/>
                    <a:lstStyle/>
                    <a:p>
                      <a:r>
                        <a:rPr lang="en-US" sz="2200" dirty="0" smtClean="0"/>
                        <a:t>Desired for</a:t>
                      </a:r>
                      <a:r>
                        <a:rPr lang="en-US" sz="2200" baseline="0" dirty="0" smtClean="0"/>
                        <a:t> tenderness, flavor and pale color</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Strictly fed milk and grass;</a:t>
                      </a:r>
                      <a:r>
                        <a:rPr lang="en-US" sz="2200" baseline="0" dirty="0" smtClean="0"/>
                        <a:t> have yellow fat color due to carotene in grass</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Good</a:t>
                      </a:r>
                      <a:r>
                        <a:rPr lang="en-US" sz="2200" baseline="0" dirty="0" smtClean="0"/>
                        <a:t> cutability with little to no excess fat</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Lower cutability and higher chances of carrying</a:t>
                      </a:r>
                      <a:r>
                        <a:rPr lang="en-US" sz="2200" baseline="0" dirty="0" smtClean="0"/>
                        <a:t> excessive fat</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207ECD7-14CA-46DD-B850-F24D171ED1BC}" type="slidenum">
              <a:rPr lang="en-US" altLang="en-US" sz="1200">
                <a:solidFill>
                  <a:srgbClr val="898989"/>
                </a:solidFill>
              </a:rPr>
              <a:pPr>
                <a:spcBef>
                  <a:spcPct val="0"/>
                </a:spcBef>
                <a:buFontTx/>
                <a:buNone/>
              </a:pPr>
              <a:t>87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Lamb Age Classes</a:t>
            </a:r>
            <a:endParaRPr lang="en-US" dirty="0"/>
          </a:p>
        </p:txBody>
      </p:sp>
      <p:graphicFrame>
        <p:nvGraphicFramePr>
          <p:cNvPr id="5" name="Content Placeholder 4"/>
          <p:cNvGraphicFramePr>
            <a:graphicFrameLocks noGrp="1"/>
          </p:cNvGraphicFramePr>
          <p:nvPr>
            <p:ph idx="1"/>
          </p:nvPr>
        </p:nvGraphicFramePr>
        <p:xfrm>
          <a:off x="1828800" y="1685925"/>
          <a:ext cx="5486400" cy="1925638"/>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901">
                <a:tc>
                  <a:txBody>
                    <a:bodyPr/>
                    <a:lstStyle/>
                    <a:p>
                      <a:r>
                        <a:rPr lang="en-US" sz="1800" dirty="0" smtClean="0"/>
                        <a:t>Lamb</a:t>
                      </a:r>
                      <a:endParaRPr lang="en-US" sz="1800" dirty="0"/>
                    </a:p>
                  </a:txBody>
                  <a:tcPr marT="45728" marB="45728"/>
                </a:tc>
                <a:tc>
                  <a:txBody>
                    <a:bodyPr/>
                    <a:lstStyle/>
                    <a:p>
                      <a:r>
                        <a:rPr lang="en-US" sz="1800" dirty="0" smtClean="0"/>
                        <a:t>Mutton</a:t>
                      </a:r>
                      <a:endParaRPr lang="en-US" sz="1800" dirty="0"/>
                    </a:p>
                  </a:txBody>
                  <a:tcPr marT="45728" marB="45728"/>
                </a:tc>
                <a:extLst>
                  <a:ext uri="{0D108BD9-81ED-4DB2-BD59-A6C34878D82A}">
                    <a16:rowId xmlns:a16="http://schemas.microsoft.com/office/drawing/2014/main" val="10000"/>
                  </a:ext>
                </a:extLst>
              </a:tr>
              <a:tr h="640186">
                <a:tc>
                  <a:txBody>
                    <a:bodyPr/>
                    <a:lstStyle/>
                    <a:p>
                      <a:r>
                        <a:rPr lang="en-US" sz="1800" dirty="0" smtClean="0"/>
                        <a:t>Meat from a young sheep </a:t>
                      </a:r>
                      <a:r>
                        <a:rPr lang="en-US" sz="1800" u="sng" dirty="0" smtClean="0"/>
                        <a:t>less than</a:t>
                      </a:r>
                      <a:r>
                        <a:rPr lang="en-US" sz="1800" dirty="0" smtClean="0"/>
                        <a:t> one</a:t>
                      </a:r>
                      <a:r>
                        <a:rPr lang="en-US" sz="1800" baseline="0" dirty="0" smtClean="0"/>
                        <a:t> year of age</a:t>
                      </a:r>
                      <a:endParaRPr lang="en-US" sz="1800" dirty="0"/>
                    </a:p>
                  </a:txBody>
                  <a:tcPr marT="45728" marB="45728"/>
                </a:tc>
                <a:tc>
                  <a:txBody>
                    <a:bodyPr/>
                    <a:lstStyle/>
                    <a:p>
                      <a:r>
                        <a:rPr lang="en-US" sz="1800" dirty="0" smtClean="0"/>
                        <a:t>Meat</a:t>
                      </a:r>
                      <a:r>
                        <a:rPr lang="en-US" sz="1800" baseline="0" dirty="0" smtClean="0"/>
                        <a:t> from a sheep </a:t>
                      </a:r>
                      <a:r>
                        <a:rPr lang="en-US" sz="1800" u="sng" baseline="0" dirty="0" smtClean="0"/>
                        <a:t>more than</a:t>
                      </a:r>
                      <a:r>
                        <a:rPr lang="en-US" sz="1800" baseline="0" dirty="0" smtClean="0"/>
                        <a:t> one year of age</a:t>
                      </a:r>
                      <a:endParaRPr lang="en-US" sz="1800" dirty="0"/>
                    </a:p>
                  </a:txBody>
                  <a:tcPr marT="45728" marB="45728"/>
                </a:tc>
                <a:extLst>
                  <a:ext uri="{0D108BD9-81ED-4DB2-BD59-A6C34878D82A}">
                    <a16:rowId xmlns:a16="http://schemas.microsoft.com/office/drawing/2014/main" val="10001"/>
                  </a:ext>
                </a:extLst>
              </a:tr>
              <a:tr h="914551">
                <a:tc>
                  <a:txBody>
                    <a:bodyPr/>
                    <a:lstStyle/>
                    <a:p>
                      <a:r>
                        <a:rPr lang="en-US" sz="1800" dirty="0" smtClean="0"/>
                        <a:t>Tender and mild in flavor</a:t>
                      </a:r>
                      <a:endParaRPr lang="en-US" sz="1800" dirty="0"/>
                    </a:p>
                  </a:txBody>
                  <a:tcPr marT="45728" marB="45728"/>
                </a:tc>
                <a:tc>
                  <a:txBody>
                    <a:bodyPr/>
                    <a:lstStyle/>
                    <a:p>
                      <a:r>
                        <a:rPr lang="en-US" sz="1800" dirty="0" smtClean="0"/>
                        <a:t>More intense flavor; preferred in some cultures over</a:t>
                      </a:r>
                      <a:r>
                        <a:rPr lang="en-US" sz="1800" baseline="0" dirty="0" smtClean="0"/>
                        <a:t> lamb</a:t>
                      </a:r>
                      <a:endParaRPr lang="en-US" sz="1800" dirty="0"/>
                    </a:p>
                  </a:txBody>
                  <a:tcPr marT="45728" marB="45728"/>
                </a:tc>
                <a:extLst>
                  <a:ext uri="{0D108BD9-81ED-4DB2-BD59-A6C34878D82A}">
                    <a16:rowId xmlns:a16="http://schemas.microsoft.com/office/drawing/2014/main" val="10002"/>
                  </a:ext>
                </a:extLst>
              </a:tr>
            </a:tbl>
          </a:graphicData>
        </a:graphic>
      </p:graphicFrame>
      <p:pic>
        <p:nvPicPr>
          <p:cNvPr id="210962" name="Picture 2" descr="http://www.sxc.hu/pic/l/1/13/13dede/1174031_3550175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94000" y="3808413"/>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F12E9A6-12D4-4E9C-907F-B8A4A7660CE0}" type="slidenum">
              <a:rPr lang="en-US" altLang="en-US" sz="1200">
                <a:solidFill>
                  <a:srgbClr val="898989"/>
                </a:solidFill>
              </a:rPr>
              <a:pPr>
                <a:spcBef>
                  <a:spcPct val="0"/>
                </a:spcBef>
                <a:buFontTx/>
                <a:buNone/>
              </a:pPr>
              <a:t>88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Yield Grades</a:t>
            </a:r>
            <a:endParaRPr lang="en-US" dirty="0"/>
          </a:p>
        </p:txBody>
      </p:sp>
      <p:sp>
        <p:nvSpPr>
          <p:cNvPr id="212996" name="Content Placeholder 3"/>
          <p:cNvSpPr>
            <a:spLocks noGrp="1"/>
          </p:cNvSpPr>
          <p:nvPr>
            <p:ph idx="1"/>
          </p:nvPr>
        </p:nvSpPr>
        <p:spPr>
          <a:xfrm>
            <a:off x="457200" y="1524000"/>
            <a:ext cx="8229600" cy="4525963"/>
          </a:xfrm>
        </p:spPr>
        <p:txBody>
          <a:bodyPr/>
          <a:lstStyle/>
          <a:p>
            <a:pPr eaLnBrk="1" hangingPunct="1">
              <a:spcBef>
                <a:spcPts val="600"/>
              </a:spcBef>
            </a:pPr>
            <a:r>
              <a:rPr lang="en-US" altLang="en-US" sz="2800" smtClean="0">
                <a:latin typeface="Arial" charset="0"/>
                <a:cs typeface="Arial" charset="0"/>
              </a:rPr>
              <a:t>Are the numerical measurement of the percentage boneless, closely trimmed retail cuts (%BCTRC) of a carcass</a:t>
            </a:r>
          </a:p>
          <a:p>
            <a:pPr lvl="1" eaLnBrk="1" hangingPunct="1">
              <a:spcBef>
                <a:spcPts val="600"/>
              </a:spcBef>
            </a:pPr>
            <a:r>
              <a:rPr lang="en-US" altLang="en-US" sz="2400" smtClean="0">
                <a:latin typeface="Arial" charset="0"/>
                <a:cs typeface="Arial" charset="0"/>
              </a:rPr>
              <a:t>cutability</a:t>
            </a:r>
          </a:p>
          <a:p>
            <a:pPr eaLnBrk="1" hangingPunct="1">
              <a:spcBef>
                <a:spcPts val="600"/>
              </a:spcBef>
            </a:pPr>
            <a:r>
              <a:rPr lang="en-US" altLang="en-US" sz="2800" smtClean="0">
                <a:latin typeface="Arial" charset="0"/>
                <a:cs typeface="Arial" charset="0"/>
              </a:rPr>
              <a:t>For beef and lamb are represented by numbers 1 to 5</a:t>
            </a:r>
          </a:p>
        </p:txBody>
      </p:sp>
      <p:graphicFrame>
        <p:nvGraphicFramePr>
          <p:cNvPr id="8" name="Table 7"/>
          <p:cNvGraphicFramePr>
            <a:graphicFrameLocks noGrp="1"/>
          </p:cNvGraphicFramePr>
          <p:nvPr/>
        </p:nvGraphicFramePr>
        <p:xfrm>
          <a:off x="3223260" y="4343400"/>
          <a:ext cx="2697480" cy="2255520"/>
        </p:xfrm>
        <a:graphic>
          <a:graphicData uri="http://schemas.openxmlformats.org/drawingml/2006/table">
            <a:tbl>
              <a:tblPr firstRow="1" bandRow="1">
                <a:tableStyleId>{284E427A-3D55-4303-BF80-6455036E1DE7}</a:tableStyleId>
              </a:tblPr>
              <a:tblGrid>
                <a:gridCol w="1447800">
                  <a:extLst>
                    <a:ext uri="{9D8B030D-6E8A-4147-A177-3AD203B41FA5}">
                      <a16:colId xmlns:a16="http://schemas.microsoft.com/office/drawing/2014/main" val="20000"/>
                    </a:ext>
                  </a:extLst>
                </a:gridCol>
                <a:gridCol w="1249680">
                  <a:extLst>
                    <a:ext uri="{9D8B030D-6E8A-4147-A177-3AD203B41FA5}">
                      <a16:colId xmlns:a16="http://schemas.microsoft.com/office/drawing/2014/main" val="20001"/>
                    </a:ext>
                  </a:extLst>
                </a:gridCol>
              </a:tblGrid>
              <a:tr h="370840">
                <a:tc>
                  <a:txBody>
                    <a:bodyPr/>
                    <a:lstStyle/>
                    <a:p>
                      <a:r>
                        <a:rPr lang="en-US" dirty="0" smtClean="0">
                          <a:latin typeface="Arial" pitchFamily="34" charset="0"/>
                          <a:cs typeface="Arial" pitchFamily="34" charset="0"/>
                        </a:rPr>
                        <a:t>Yield Grade</a:t>
                      </a:r>
                    </a:p>
                  </a:txBody>
                  <a:tcPr/>
                </a:tc>
                <a:tc>
                  <a:txBody>
                    <a:bodyPr/>
                    <a:lstStyle/>
                    <a:p>
                      <a:r>
                        <a:rPr lang="en-US" dirty="0" smtClean="0">
                          <a:latin typeface="Arial" pitchFamily="34" charset="0"/>
                          <a:cs typeface="Arial" pitchFamily="34" charset="0"/>
                        </a:rPr>
                        <a:t>%BCTRC</a:t>
                      </a:r>
                      <a:endParaRPr lang="en-US"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r>
                        <a:rPr lang="en-US" dirty="0" smtClean="0">
                          <a:latin typeface="Arial" pitchFamily="34" charset="0"/>
                          <a:cs typeface="Arial" pitchFamily="34" charset="0"/>
                        </a:rPr>
                        <a:t>1</a:t>
                      </a:r>
                    </a:p>
                  </a:txBody>
                  <a:tcPr/>
                </a:tc>
                <a:tc>
                  <a:txBody>
                    <a:bodyPr/>
                    <a:lstStyle/>
                    <a:p>
                      <a:pPr marL="0" indent="0">
                        <a:buFont typeface="Wingdings"/>
                        <a:buNone/>
                      </a:pPr>
                      <a:r>
                        <a:rPr lang="en-US" baseline="0" dirty="0" smtClean="0">
                          <a:latin typeface="Arial" pitchFamily="34" charset="0"/>
                          <a:cs typeface="Arial" pitchFamily="34" charset="0"/>
                        </a:rPr>
                        <a:t>&gt; 52.3</a:t>
                      </a:r>
                    </a:p>
                  </a:txBody>
                  <a:tcPr/>
                </a:tc>
                <a:extLst>
                  <a:ext uri="{0D108BD9-81ED-4DB2-BD59-A6C34878D82A}">
                    <a16:rowId xmlns:a16="http://schemas.microsoft.com/office/drawing/2014/main" val="10001"/>
                  </a:ext>
                </a:extLst>
              </a:tr>
              <a:tr h="401320">
                <a:tc>
                  <a:txBody>
                    <a:bodyPr/>
                    <a:lstStyle/>
                    <a:p>
                      <a:r>
                        <a:rPr lang="en-US"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52.3-50.0</a:t>
                      </a:r>
                      <a:endParaRPr lang="en-US" dirty="0">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50.0-47.7</a:t>
                      </a:r>
                    </a:p>
                  </a:txBody>
                  <a:tcPr/>
                </a:tc>
                <a:extLst>
                  <a:ext uri="{0D108BD9-81ED-4DB2-BD59-A6C34878D82A}">
                    <a16:rowId xmlns:a16="http://schemas.microsoft.com/office/drawing/2014/main" val="10003"/>
                  </a:ext>
                </a:extLst>
              </a:tr>
              <a:tr h="370840">
                <a:tc>
                  <a:txBody>
                    <a:bodyPr/>
                    <a:lstStyle/>
                    <a:p>
                      <a:r>
                        <a:rPr lang="en-US"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47.7-45.4</a:t>
                      </a:r>
                      <a:endParaRPr lang="en-US" dirty="0">
                        <a:latin typeface="Arial" pitchFamily="34" charset="0"/>
                        <a:cs typeface="Arial" pitchFamily="34" charset="0"/>
                      </a:endParaRPr>
                    </a:p>
                  </a:txBody>
                  <a:tcPr/>
                </a:tc>
                <a:extLst>
                  <a:ext uri="{0D108BD9-81ED-4DB2-BD59-A6C34878D82A}">
                    <a16:rowId xmlns:a16="http://schemas.microsoft.com/office/drawing/2014/main" val="10004"/>
                  </a:ext>
                </a:extLst>
              </a:tr>
              <a:tr h="370840">
                <a:tc>
                  <a:txBody>
                    <a:bodyPr/>
                    <a:lstStyle/>
                    <a:p>
                      <a:r>
                        <a:rPr lang="en-US"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&lt; 45.4</a:t>
                      </a:r>
                      <a:endParaRPr lang="en-US" dirty="0">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D90A44F-8E21-4828-A7EC-E280A06EFD87}" type="slidenum">
              <a:rPr lang="en-US" altLang="en-US" sz="1200">
                <a:solidFill>
                  <a:srgbClr val="898989"/>
                </a:solidFill>
              </a:rPr>
              <a:pPr>
                <a:spcBef>
                  <a:spcPct val="0"/>
                </a:spcBef>
                <a:buFontTx/>
                <a:buNone/>
              </a:pPr>
              <a:t>89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Quality Grading</a:t>
            </a:r>
            <a:endParaRPr lang="en-US" dirty="0"/>
          </a:p>
        </p:txBody>
      </p:sp>
      <p:sp>
        <p:nvSpPr>
          <p:cNvPr id="4" name="Content Placeholder 3"/>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smtClean="0"/>
              <a:t>Is most commonly discussed </a:t>
            </a:r>
            <a:br>
              <a:rPr lang="en-US" dirty="0" smtClean="0"/>
            </a:br>
            <a:r>
              <a:rPr lang="en-US" dirty="0" smtClean="0"/>
              <a:t>in relation to beef</a:t>
            </a:r>
          </a:p>
          <a:p>
            <a:pPr eaLnBrk="1" fontAlgn="auto" hangingPunct="1">
              <a:spcAft>
                <a:spcPts val="0"/>
              </a:spcAft>
              <a:buFont typeface="Arial" panose="020B0604020202020204" pitchFamily="34" charset="0"/>
              <a:buChar char="•"/>
              <a:defRPr/>
            </a:pPr>
            <a:r>
              <a:rPr lang="en-US" dirty="0" smtClean="0"/>
              <a:t>Is a voluntary practice,</a:t>
            </a:r>
            <a:br>
              <a:rPr lang="en-US" dirty="0" smtClean="0"/>
            </a:br>
            <a:r>
              <a:rPr lang="en-US" dirty="0" smtClean="0"/>
              <a:t>paid for by the producer </a:t>
            </a:r>
            <a:br>
              <a:rPr lang="en-US" dirty="0" smtClean="0"/>
            </a:br>
            <a:r>
              <a:rPr lang="en-US" dirty="0" smtClean="0"/>
              <a:t>and processor</a:t>
            </a:r>
          </a:p>
          <a:p>
            <a:pPr eaLnBrk="1" fontAlgn="auto" hangingPunct="1">
              <a:spcAft>
                <a:spcPts val="0"/>
              </a:spcAft>
              <a:buFont typeface="Arial" panose="020B0604020202020204" pitchFamily="34" charset="0"/>
              <a:buChar char="•"/>
              <a:defRPr/>
            </a:pPr>
            <a:r>
              <a:rPr lang="en-US" dirty="0" smtClean="0"/>
              <a:t>Is performed by the USDA</a:t>
            </a:r>
            <a:br>
              <a:rPr lang="en-US" dirty="0" smtClean="0"/>
            </a:br>
            <a:r>
              <a:rPr lang="en-US" dirty="0" smtClean="0"/>
              <a:t>Agricultural Marketing Service</a:t>
            </a:r>
          </a:p>
          <a:p>
            <a:pPr eaLnBrk="1" fontAlgn="auto" hangingPunct="1">
              <a:spcAft>
                <a:spcPts val="0"/>
              </a:spcAft>
              <a:buFont typeface="Arial" panose="020B0604020202020204" pitchFamily="34" charset="0"/>
              <a:buChar char="•"/>
              <a:defRPr/>
            </a:pPr>
            <a:r>
              <a:rPr lang="en-US" dirty="0" smtClean="0"/>
              <a:t>Serves as a predictor </a:t>
            </a:r>
            <a:br>
              <a:rPr lang="en-US" dirty="0" smtClean="0"/>
            </a:br>
            <a:r>
              <a:rPr lang="en-US" dirty="0" smtClean="0"/>
              <a:t>of palatability</a:t>
            </a:r>
          </a:p>
          <a:p>
            <a:pPr lvl="1" eaLnBrk="1" fontAlgn="auto" hangingPunct="1">
              <a:spcAft>
                <a:spcPts val="0"/>
              </a:spcAft>
              <a:buFont typeface="Arial" panose="020B0604020202020204" pitchFamily="34" charset="0"/>
              <a:buChar char="–"/>
              <a:defRPr/>
            </a:pPr>
            <a:r>
              <a:rPr lang="en-US" dirty="0"/>
              <a:t>t</a:t>
            </a:r>
            <a:r>
              <a:rPr lang="en-US" dirty="0" smtClean="0"/>
              <a:t>enderness, juiciness and flavor </a:t>
            </a:r>
            <a:br>
              <a:rPr lang="en-US" dirty="0" smtClean="0"/>
            </a:br>
            <a:r>
              <a:rPr lang="en-US" dirty="0" smtClean="0"/>
              <a:t>of the cooked product</a:t>
            </a:r>
            <a:endParaRPr lang="en-US" dirty="0"/>
          </a:p>
        </p:txBody>
      </p:sp>
      <p:pic>
        <p:nvPicPr>
          <p:cNvPr id="215045" name="Picture 5" descr="U:\Yellow Pages\Graphics\JPEGs\select,choic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29463" y="3422650"/>
            <a:ext cx="1785937"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6" name="Picture 5" descr="U:\Yellow Pages\Graphics\JPEGs\select,choic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75500" y="4762500"/>
            <a:ext cx="17399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7" name="Picture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40563" y="1905000"/>
            <a:ext cx="1963737"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dirty="0" smtClean="0"/>
              <a:t>Important Legislation</a:t>
            </a:r>
            <a:endParaRPr lang="en-US" dirty="0"/>
          </a:p>
        </p:txBody>
      </p:sp>
      <p:sp>
        <p:nvSpPr>
          <p:cNvPr id="38915" name="Content Placeholder 2"/>
          <p:cNvSpPr>
            <a:spLocks noGrp="1"/>
          </p:cNvSpPr>
          <p:nvPr>
            <p:ph idx="1"/>
          </p:nvPr>
        </p:nvSpPr>
        <p:spPr/>
        <p:txBody>
          <a:bodyPr/>
          <a:lstStyle/>
          <a:p>
            <a:pPr eaLnBrk="1" hangingPunct="1"/>
            <a:r>
              <a:rPr lang="en-US" altLang="en-US" smtClean="0">
                <a:latin typeface="Arial" charset="0"/>
                <a:cs typeface="Arial" charset="0"/>
              </a:rPr>
              <a:t>Includes:</a:t>
            </a:r>
            <a:endParaRPr lang="en-US" altLang="en-US" sz="2800" smtClean="0">
              <a:latin typeface="Arial" charset="0"/>
              <a:cs typeface="Arial" charset="0"/>
            </a:endParaRPr>
          </a:p>
          <a:p>
            <a:pPr lvl="1" eaLnBrk="1" hangingPunct="1"/>
            <a:r>
              <a:rPr lang="en-US" altLang="en-US" smtClean="0">
                <a:latin typeface="Arial" charset="0"/>
                <a:cs typeface="Arial" charset="0"/>
              </a:rPr>
              <a:t>Meat Inspection Act, 1906</a:t>
            </a:r>
            <a:endParaRPr lang="en-US" altLang="en-US" sz="2400" smtClean="0">
              <a:latin typeface="Arial" charset="0"/>
              <a:cs typeface="Arial" charset="0"/>
            </a:endParaRPr>
          </a:p>
          <a:p>
            <a:pPr lvl="1" eaLnBrk="1" hangingPunct="1"/>
            <a:r>
              <a:rPr lang="en-US" altLang="en-US" smtClean="0">
                <a:latin typeface="Arial" charset="0"/>
                <a:cs typeface="Arial" charset="0"/>
              </a:rPr>
              <a:t>Pure Food and Drug Act, 1906</a:t>
            </a:r>
            <a:endParaRPr lang="en-US" altLang="en-US" sz="2400" smtClean="0">
              <a:latin typeface="Arial" charset="0"/>
              <a:cs typeface="Arial" charset="0"/>
            </a:endParaRPr>
          </a:p>
          <a:p>
            <a:pPr lvl="1" eaLnBrk="1" hangingPunct="1"/>
            <a:r>
              <a:rPr lang="en-US" altLang="en-US" smtClean="0">
                <a:latin typeface="Arial" charset="0"/>
                <a:cs typeface="Arial" charset="0"/>
              </a:rPr>
              <a:t>Packers and Stockyards Act, 1921</a:t>
            </a:r>
            <a:endParaRPr lang="en-US" altLang="en-US" sz="2400" smtClean="0">
              <a:latin typeface="Arial" charset="0"/>
              <a:cs typeface="Arial" charset="0"/>
            </a:endParaRPr>
          </a:p>
          <a:p>
            <a:pPr lvl="1" eaLnBrk="1" hangingPunct="1"/>
            <a:r>
              <a:rPr lang="en-US" altLang="en-US" smtClean="0">
                <a:latin typeface="Arial" charset="0"/>
                <a:cs typeface="Arial" charset="0"/>
              </a:rPr>
              <a:t>Humane Slaughter Act, 1958</a:t>
            </a:r>
            <a:endParaRPr lang="en-US" altLang="en-US" sz="2400" smtClean="0">
              <a:latin typeface="Arial" charset="0"/>
              <a:cs typeface="Arial" charset="0"/>
            </a:endParaRPr>
          </a:p>
          <a:p>
            <a:pPr lvl="1" eaLnBrk="1" hangingPunct="1"/>
            <a:r>
              <a:rPr lang="en-US" altLang="en-US" smtClean="0">
                <a:latin typeface="Arial" charset="0"/>
                <a:cs typeface="Arial" charset="0"/>
              </a:rPr>
              <a:t>Wholesome Meat Act, 1967</a:t>
            </a:r>
            <a:endParaRPr lang="en-US" altLang="en-US" sz="2400" smtClean="0">
              <a:latin typeface="Arial" charset="0"/>
              <a:cs typeface="Arial" charset="0"/>
            </a:endParaRPr>
          </a:p>
          <a:p>
            <a:pPr lvl="1" eaLnBrk="1" hangingPunct="1"/>
            <a:r>
              <a:rPr lang="en-US" altLang="en-US" smtClean="0">
                <a:latin typeface="Arial" charset="0"/>
                <a:cs typeface="Arial" charset="0"/>
              </a:rPr>
              <a:t>Humane Methods of Slaughter Act, 1978</a:t>
            </a:r>
            <a:endParaRPr lang="en-US" altLang="en-US" sz="2400" smtClean="0">
              <a:latin typeface="Arial" charset="0"/>
              <a:cs typeface="Arial" charset="0"/>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700CCD4-8090-4918-8784-73D8FC0537CF}" type="slidenum">
              <a:rPr lang="en-US" altLang="en-US" sz="1200">
                <a:solidFill>
                  <a:srgbClr val="898989"/>
                </a:solidFill>
              </a:rPr>
              <a:pPr>
                <a:spcBef>
                  <a:spcPct val="0"/>
                </a:spcBef>
                <a:buFontTx/>
                <a:buNone/>
              </a:pPr>
              <a:t>9</a:t>
            </a:fld>
            <a:endParaRPr lang="en-US" altLang="en-US" sz="1200">
              <a:solidFill>
                <a:srgbClr val="898989"/>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664D73F-AF4D-4289-9C2B-2C7200DAC1DF}" type="slidenum">
              <a:rPr lang="en-US" altLang="en-US" sz="1200">
                <a:solidFill>
                  <a:srgbClr val="898989"/>
                </a:solidFill>
              </a:rPr>
              <a:pPr>
                <a:spcBef>
                  <a:spcPct val="0"/>
                </a:spcBef>
                <a:buFontTx/>
                <a:buNone/>
              </a:pPr>
              <a:t>90</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Quality Grades</a:t>
            </a:r>
            <a:endParaRPr lang="en-US" dirty="0"/>
          </a:p>
        </p:txBody>
      </p:sp>
      <p:sp>
        <p:nvSpPr>
          <p:cNvPr id="217092" name="Content Placeholder 3"/>
          <p:cNvSpPr>
            <a:spLocks noGrp="1"/>
          </p:cNvSpPr>
          <p:nvPr>
            <p:ph idx="1"/>
          </p:nvPr>
        </p:nvSpPr>
        <p:spPr/>
        <p:txBody>
          <a:bodyPr/>
          <a:lstStyle/>
          <a:p>
            <a:pPr eaLnBrk="1" hangingPunct="1"/>
            <a:r>
              <a:rPr lang="en-US" altLang="en-US" smtClean="0">
                <a:latin typeface="Arial" charset="0"/>
                <a:cs typeface="Arial" charset="0"/>
              </a:rPr>
              <a:t>In beef, factors evaluated include:</a:t>
            </a:r>
          </a:p>
          <a:p>
            <a:pPr lvl="1" eaLnBrk="1" hangingPunct="1"/>
            <a:r>
              <a:rPr lang="en-US" altLang="en-US" smtClean="0">
                <a:latin typeface="Arial" charset="0"/>
                <a:cs typeface="Arial" charset="0"/>
              </a:rPr>
              <a:t>physiological age of the carcass known as carcass maturity score (A, B, C, D, E)</a:t>
            </a:r>
          </a:p>
          <a:p>
            <a:pPr lvl="2" eaLnBrk="1" hangingPunct="1"/>
            <a:r>
              <a:rPr lang="en-US" altLang="en-US" smtClean="0">
                <a:latin typeface="Arial" charset="0"/>
                <a:cs typeface="Arial" charset="0"/>
              </a:rPr>
              <a:t>physiological age is an estimate of the actual chronological age </a:t>
            </a:r>
          </a:p>
          <a:p>
            <a:pPr lvl="1" eaLnBrk="1" hangingPunct="1"/>
            <a:r>
              <a:rPr lang="en-US" altLang="en-US" smtClean="0">
                <a:latin typeface="Arial" charset="0"/>
                <a:cs typeface="Arial" charset="0"/>
              </a:rPr>
              <a:t>marbling</a:t>
            </a:r>
          </a:p>
          <a:p>
            <a:pPr lvl="2" eaLnBrk="1" hangingPunct="1"/>
            <a:r>
              <a:rPr lang="en-US" altLang="en-US" smtClean="0">
                <a:latin typeface="Arial" charset="0"/>
                <a:cs typeface="Arial" charset="0"/>
              </a:rPr>
              <a:t>small flecks of fat within the ribeye muscle</a:t>
            </a:r>
          </a:p>
          <a:p>
            <a:pPr lvl="1" eaLnBrk="1" hangingPunct="1"/>
            <a:r>
              <a:rPr lang="en-US" altLang="en-US" smtClean="0">
                <a:latin typeface="Arial" charset="0"/>
                <a:cs typeface="Arial" charset="0"/>
              </a:rPr>
              <a:t>color, firmness and texture of lean color</a:t>
            </a:r>
          </a:p>
          <a:p>
            <a:pPr lvl="1" eaLnBrk="1" hangingPunct="1"/>
            <a:endParaRPr lang="en-US" altLang="en-US" smtClean="0">
              <a:latin typeface="Arial" charset="0"/>
              <a:cs typeface="Arial" charset="0"/>
            </a:endParaRPr>
          </a:p>
          <a:p>
            <a:pPr lvl="1" eaLnBrk="1" hangingPunct="1"/>
            <a:endParaRPr lang="en-US" altLang="en-US" smtClean="0">
              <a:latin typeface="Arial" charset="0"/>
              <a:cs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C39B1B6-9F21-4A2F-ABC3-6E9A52E7E5FE}" type="slidenum">
              <a:rPr lang="en-US" altLang="en-US" sz="1200">
                <a:solidFill>
                  <a:srgbClr val="898989"/>
                </a:solidFill>
              </a:rPr>
              <a:pPr>
                <a:spcBef>
                  <a:spcPct val="0"/>
                </a:spcBef>
                <a:buFontTx/>
                <a:buNone/>
              </a:pPr>
              <a:t>91</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Carcass Maturity Score</a:t>
            </a:r>
            <a:endParaRPr lang="en-US" dirty="0"/>
          </a:p>
        </p:txBody>
      </p:sp>
      <p:sp>
        <p:nvSpPr>
          <p:cNvPr id="219140" name="Content Placeholder 5"/>
          <p:cNvSpPr>
            <a:spLocks noGrp="1"/>
          </p:cNvSpPr>
          <p:nvPr>
            <p:ph idx="1"/>
          </p:nvPr>
        </p:nvSpPr>
        <p:spPr/>
        <p:txBody>
          <a:bodyPr/>
          <a:lstStyle/>
          <a:p>
            <a:pPr eaLnBrk="1" hangingPunct="1"/>
            <a:r>
              <a:rPr lang="en-US" altLang="en-US" smtClean="0">
                <a:latin typeface="Arial" charset="0"/>
                <a:cs typeface="Arial" charset="0"/>
              </a:rPr>
              <a:t>Is determined by examining the amount of ossification in the cartilaginous buttons on the sacral and lumbar vertebrae</a:t>
            </a:r>
          </a:p>
          <a:p>
            <a:pPr eaLnBrk="1" hangingPunct="1"/>
            <a:r>
              <a:rPr lang="en-US" altLang="en-US" smtClean="0">
                <a:latin typeface="Arial" charset="0"/>
                <a:cs typeface="Arial" charset="0"/>
              </a:rPr>
              <a:t>Divides carcasses into five maturity groups</a:t>
            </a: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p:txBody>
      </p:sp>
      <p:graphicFrame>
        <p:nvGraphicFramePr>
          <p:cNvPr id="7" name="Table 6"/>
          <p:cNvGraphicFramePr>
            <a:graphicFrameLocks noGrp="1"/>
          </p:cNvGraphicFramePr>
          <p:nvPr/>
        </p:nvGraphicFramePr>
        <p:xfrm>
          <a:off x="4194175" y="3886200"/>
          <a:ext cx="4873626" cy="2493966"/>
        </p:xfrm>
        <a:graphic>
          <a:graphicData uri="http://schemas.openxmlformats.org/drawingml/2006/table">
            <a:tbl>
              <a:tblPr firstRow="1" bandRow="1">
                <a:tableStyleId>{21E4AEA4-8DFA-4A89-87EB-49C32662AFE0}</a:tableStyleId>
              </a:tblPr>
              <a:tblGrid>
                <a:gridCol w="1216168">
                  <a:extLst>
                    <a:ext uri="{9D8B030D-6E8A-4147-A177-3AD203B41FA5}">
                      <a16:colId xmlns:a16="http://schemas.microsoft.com/office/drawing/2014/main" val="20000"/>
                    </a:ext>
                  </a:extLst>
                </a:gridCol>
                <a:gridCol w="1523941">
                  <a:extLst>
                    <a:ext uri="{9D8B030D-6E8A-4147-A177-3AD203B41FA5}">
                      <a16:colId xmlns:a16="http://schemas.microsoft.com/office/drawing/2014/main" val="20001"/>
                    </a:ext>
                  </a:extLst>
                </a:gridCol>
                <a:gridCol w="2133517">
                  <a:extLst>
                    <a:ext uri="{9D8B030D-6E8A-4147-A177-3AD203B41FA5}">
                      <a16:colId xmlns:a16="http://schemas.microsoft.com/office/drawing/2014/main" val="20002"/>
                    </a:ext>
                  </a:extLst>
                </a:gridCol>
              </a:tblGrid>
              <a:tr h="640061">
                <a:tc>
                  <a:txBody>
                    <a:bodyPr/>
                    <a:lstStyle/>
                    <a:p>
                      <a:r>
                        <a:rPr lang="en-US" sz="1800" dirty="0" smtClean="0">
                          <a:latin typeface="Arial" pitchFamily="34" charset="0"/>
                          <a:cs typeface="Arial" pitchFamily="34" charset="0"/>
                        </a:rPr>
                        <a:t>Carcass Maturity</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Percent Ossification</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Approximate Live</a:t>
                      </a:r>
                      <a:r>
                        <a:rPr lang="en-US" sz="1800" baseline="0" dirty="0" smtClean="0">
                          <a:latin typeface="Arial" pitchFamily="34" charset="0"/>
                          <a:cs typeface="Arial" pitchFamily="34" charset="0"/>
                        </a:rPr>
                        <a:t> Age (Months)</a:t>
                      </a:r>
                      <a:endParaRPr lang="en-US" sz="1800" dirty="0">
                        <a:latin typeface="Arial" pitchFamily="34" charset="0"/>
                        <a:cs typeface="Arial" pitchFamily="34" charset="0"/>
                      </a:endParaRPr>
                    </a:p>
                  </a:txBody>
                  <a:tcPr marL="91436" marR="91436" marT="45713" marB="45713"/>
                </a:tc>
                <a:extLst>
                  <a:ext uri="{0D108BD9-81ED-4DB2-BD59-A6C34878D82A}">
                    <a16:rowId xmlns:a16="http://schemas.microsoft.com/office/drawing/2014/main" val="10000"/>
                  </a:ext>
                </a:extLst>
              </a:tr>
              <a:tr h="370780">
                <a:tc>
                  <a:txBody>
                    <a:bodyPr/>
                    <a:lstStyle/>
                    <a:p>
                      <a:r>
                        <a:rPr lang="en-US" sz="1800" dirty="0" smtClean="0">
                          <a:latin typeface="Arial" pitchFamily="34" charset="0"/>
                          <a:cs typeface="Arial" pitchFamily="34" charset="0"/>
                        </a:rPr>
                        <a:t>A</a:t>
                      </a:r>
                    </a:p>
                  </a:txBody>
                  <a:tcPr marL="91436" marR="91436" marT="45713" marB="45713"/>
                </a:tc>
                <a:tc>
                  <a:txBody>
                    <a:bodyPr/>
                    <a:lstStyle/>
                    <a:p>
                      <a:r>
                        <a:rPr lang="en-US" sz="1800" dirty="0" smtClean="0">
                          <a:latin typeface="Arial" pitchFamily="34" charset="0"/>
                          <a:cs typeface="Arial" pitchFamily="34" charset="0"/>
                        </a:rPr>
                        <a:t>0-10</a:t>
                      </a:r>
                    </a:p>
                  </a:txBody>
                  <a:tcPr marL="91436" marR="91436" marT="45713" marB="45713"/>
                </a:tc>
                <a:tc>
                  <a:txBody>
                    <a:bodyPr/>
                    <a:lstStyle/>
                    <a:p>
                      <a:r>
                        <a:rPr lang="en-US" sz="1800" dirty="0" smtClean="0">
                          <a:latin typeface="Arial" pitchFamily="34" charset="0"/>
                          <a:cs typeface="Arial" pitchFamily="34" charset="0"/>
                        </a:rPr>
                        <a:t>9-30</a:t>
                      </a:r>
                      <a:endParaRPr lang="en-US" sz="1800" dirty="0">
                        <a:latin typeface="Arial" pitchFamily="34" charset="0"/>
                        <a:cs typeface="Arial" pitchFamily="34" charset="0"/>
                      </a:endParaRPr>
                    </a:p>
                  </a:txBody>
                  <a:tcPr marL="91436" marR="91436" marT="45713" marB="45713"/>
                </a:tc>
                <a:extLst>
                  <a:ext uri="{0D108BD9-81ED-4DB2-BD59-A6C34878D82A}">
                    <a16:rowId xmlns:a16="http://schemas.microsoft.com/office/drawing/2014/main" val="10001"/>
                  </a:ext>
                </a:extLst>
              </a:tr>
              <a:tr h="370780">
                <a:tc>
                  <a:txBody>
                    <a:bodyPr/>
                    <a:lstStyle/>
                    <a:p>
                      <a:r>
                        <a:rPr lang="en-US" sz="1800" dirty="0" smtClean="0">
                          <a:latin typeface="Arial" pitchFamily="34" charset="0"/>
                          <a:cs typeface="Arial" pitchFamily="34" charset="0"/>
                        </a:rPr>
                        <a:t>B</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10-35</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30-42</a:t>
                      </a:r>
                      <a:endParaRPr lang="en-US" sz="1800" dirty="0">
                        <a:latin typeface="Arial" pitchFamily="34" charset="0"/>
                        <a:cs typeface="Arial" pitchFamily="34" charset="0"/>
                      </a:endParaRPr>
                    </a:p>
                  </a:txBody>
                  <a:tcPr marL="91436" marR="91436" marT="45713" marB="45713"/>
                </a:tc>
                <a:extLst>
                  <a:ext uri="{0D108BD9-81ED-4DB2-BD59-A6C34878D82A}">
                    <a16:rowId xmlns:a16="http://schemas.microsoft.com/office/drawing/2014/main" val="10002"/>
                  </a:ext>
                </a:extLst>
              </a:tr>
              <a:tr h="370780">
                <a:tc>
                  <a:txBody>
                    <a:bodyPr/>
                    <a:lstStyle/>
                    <a:p>
                      <a:r>
                        <a:rPr lang="en-US" sz="1800" dirty="0" smtClean="0">
                          <a:latin typeface="Arial" pitchFamily="34" charset="0"/>
                          <a:cs typeface="Arial" pitchFamily="34" charset="0"/>
                        </a:rPr>
                        <a:t>C</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35-70</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42-72</a:t>
                      </a:r>
                      <a:endParaRPr lang="en-US" sz="1800" dirty="0">
                        <a:latin typeface="Arial" pitchFamily="34" charset="0"/>
                        <a:cs typeface="Arial" pitchFamily="34" charset="0"/>
                      </a:endParaRPr>
                    </a:p>
                  </a:txBody>
                  <a:tcPr marL="91436" marR="91436" marT="45713" marB="45713"/>
                </a:tc>
                <a:extLst>
                  <a:ext uri="{0D108BD9-81ED-4DB2-BD59-A6C34878D82A}">
                    <a16:rowId xmlns:a16="http://schemas.microsoft.com/office/drawing/2014/main" val="10003"/>
                  </a:ext>
                </a:extLst>
              </a:tr>
              <a:tr h="370780">
                <a:tc>
                  <a:txBody>
                    <a:bodyPr/>
                    <a:lstStyle/>
                    <a:p>
                      <a:r>
                        <a:rPr lang="en-US" sz="1800" dirty="0" smtClean="0">
                          <a:latin typeface="Arial" pitchFamily="34" charset="0"/>
                          <a:cs typeface="Arial" pitchFamily="34" charset="0"/>
                        </a:rPr>
                        <a:t>D</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70-90</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72-96</a:t>
                      </a:r>
                      <a:endParaRPr lang="en-US" sz="1800" dirty="0">
                        <a:latin typeface="Arial" pitchFamily="34" charset="0"/>
                        <a:cs typeface="Arial" pitchFamily="34" charset="0"/>
                      </a:endParaRPr>
                    </a:p>
                  </a:txBody>
                  <a:tcPr marL="91436" marR="91436" marT="45713" marB="45713"/>
                </a:tc>
                <a:extLst>
                  <a:ext uri="{0D108BD9-81ED-4DB2-BD59-A6C34878D82A}">
                    <a16:rowId xmlns:a16="http://schemas.microsoft.com/office/drawing/2014/main" val="10004"/>
                  </a:ext>
                </a:extLst>
              </a:tr>
              <a:tr h="370780">
                <a:tc>
                  <a:txBody>
                    <a:bodyPr/>
                    <a:lstStyle/>
                    <a:p>
                      <a:r>
                        <a:rPr lang="en-US" sz="1800" dirty="0" smtClean="0">
                          <a:latin typeface="Arial" pitchFamily="34" charset="0"/>
                          <a:cs typeface="Arial" pitchFamily="34" charset="0"/>
                        </a:rPr>
                        <a:t>E</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&gt; 90</a:t>
                      </a:r>
                      <a:endParaRPr lang="en-US" sz="1800" dirty="0">
                        <a:latin typeface="Arial" pitchFamily="34" charset="0"/>
                        <a:cs typeface="Arial" pitchFamily="34" charset="0"/>
                      </a:endParaRPr>
                    </a:p>
                  </a:txBody>
                  <a:tcPr marL="91436" marR="91436" marT="45713" marB="45713"/>
                </a:tc>
                <a:tc>
                  <a:txBody>
                    <a:bodyPr/>
                    <a:lstStyle/>
                    <a:p>
                      <a:r>
                        <a:rPr lang="en-US" sz="1800" dirty="0" smtClean="0">
                          <a:latin typeface="Arial" pitchFamily="34" charset="0"/>
                          <a:cs typeface="Arial" pitchFamily="34" charset="0"/>
                        </a:rPr>
                        <a:t>&gt; 96</a:t>
                      </a:r>
                      <a:endParaRPr lang="en-US" sz="1800" dirty="0">
                        <a:latin typeface="Arial" pitchFamily="34" charset="0"/>
                        <a:cs typeface="Arial" pitchFamily="34" charset="0"/>
                      </a:endParaRPr>
                    </a:p>
                  </a:txBody>
                  <a:tcPr marL="91436" marR="91436" marT="45713" marB="45713"/>
                </a:tc>
                <a:extLst>
                  <a:ext uri="{0D108BD9-81ED-4DB2-BD59-A6C34878D82A}">
                    <a16:rowId xmlns:a16="http://schemas.microsoft.com/office/drawing/2014/main" val="10005"/>
                  </a:ext>
                </a:extLst>
              </a:tr>
            </a:tbl>
          </a:graphicData>
        </a:graphic>
      </p:graphicFrame>
      <p:sp>
        <p:nvSpPr>
          <p:cNvPr id="219171" name="TextBox 7"/>
          <p:cNvSpPr txBox="1">
            <a:spLocks noChangeArrowheads="1"/>
          </p:cNvSpPr>
          <p:nvPr/>
        </p:nvSpPr>
        <p:spPr bwMode="auto">
          <a:xfrm>
            <a:off x="4876800" y="6411913"/>
            <a:ext cx="365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http://meat.tamu.edu</a:t>
            </a:r>
          </a:p>
        </p:txBody>
      </p:sp>
      <p:pic>
        <p:nvPicPr>
          <p:cNvPr id="219172"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4038600"/>
            <a:ext cx="32654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ACAC477-BB9E-4F1E-B09C-3AF256D1B2DF}" type="slidenum">
              <a:rPr lang="en-US" altLang="en-US" sz="1200">
                <a:solidFill>
                  <a:srgbClr val="898989"/>
                </a:solidFill>
              </a:rPr>
              <a:pPr>
                <a:spcBef>
                  <a:spcPct val="0"/>
                </a:spcBef>
                <a:buFontTx/>
                <a:buNone/>
              </a:pPr>
              <a:t>92</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Lean Evaluation</a:t>
            </a:r>
            <a:endParaRPr lang="en-US" dirty="0"/>
          </a:p>
        </p:txBody>
      </p:sp>
      <p:sp>
        <p:nvSpPr>
          <p:cNvPr id="221188" name="Content Placeholder 3"/>
          <p:cNvSpPr>
            <a:spLocks noGrp="1"/>
          </p:cNvSpPr>
          <p:nvPr>
            <p:ph idx="1"/>
          </p:nvPr>
        </p:nvSpPr>
        <p:spPr/>
        <p:txBody>
          <a:bodyPr/>
          <a:lstStyle/>
          <a:p>
            <a:pPr eaLnBrk="1" hangingPunct="1"/>
            <a:r>
              <a:rPr lang="en-US" altLang="en-US" smtClean="0">
                <a:latin typeface="Arial" charset="0"/>
                <a:cs typeface="Arial" charset="0"/>
              </a:rPr>
              <a:t>Includes:</a:t>
            </a:r>
          </a:p>
          <a:p>
            <a:pPr lvl="1" eaLnBrk="1" hangingPunct="1"/>
            <a:r>
              <a:rPr lang="en-US" altLang="en-US" smtClean="0">
                <a:latin typeface="Arial" charset="0"/>
                <a:cs typeface="Arial" charset="0"/>
              </a:rPr>
              <a:t>degree of marbling</a:t>
            </a:r>
          </a:p>
          <a:p>
            <a:pPr lvl="1" eaLnBrk="1" hangingPunct="1"/>
            <a:r>
              <a:rPr lang="en-US" altLang="en-US" smtClean="0">
                <a:latin typeface="Arial" charset="0"/>
                <a:cs typeface="Arial" charset="0"/>
              </a:rPr>
              <a:t>color</a:t>
            </a:r>
          </a:p>
          <a:p>
            <a:pPr lvl="2" eaLnBrk="1" hangingPunct="1"/>
            <a:r>
              <a:rPr lang="en-US" altLang="en-US" smtClean="0">
                <a:latin typeface="Arial" charset="0"/>
                <a:cs typeface="Arial" charset="0"/>
              </a:rPr>
              <a:t>bright cherry red is ideal</a:t>
            </a:r>
          </a:p>
          <a:p>
            <a:pPr lvl="1" eaLnBrk="1" hangingPunct="1"/>
            <a:r>
              <a:rPr lang="en-US" altLang="en-US" smtClean="0">
                <a:latin typeface="Arial" charset="0"/>
                <a:cs typeface="Arial" charset="0"/>
              </a:rPr>
              <a:t>firmness</a:t>
            </a:r>
          </a:p>
          <a:p>
            <a:pPr lvl="1" eaLnBrk="1" hangingPunct="1"/>
            <a:r>
              <a:rPr lang="en-US" altLang="en-US" smtClean="0">
                <a:latin typeface="Arial" charset="0"/>
                <a:cs typeface="Arial" charset="0"/>
              </a:rPr>
              <a:t>texture</a:t>
            </a:r>
          </a:p>
        </p:txBody>
      </p:sp>
      <p:pic>
        <p:nvPicPr>
          <p:cNvPr id="221189" name="Picture 2" descr="http://upload.wikimedia.org/wikipedia/commons/9/94/Prime.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29238" y="2006600"/>
            <a:ext cx="29003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C7A47C9-CEAF-4183-9FC1-8AD5E79BD69E}" type="slidenum">
              <a:rPr lang="en-US" altLang="en-US" sz="1200">
                <a:solidFill>
                  <a:srgbClr val="898989"/>
                </a:solidFill>
              </a:rPr>
              <a:pPr>
                <a:spcBef>
                  <a:spcPct val="0"/>
                </a:spcBef>
                <a:buFontTx/>
                <a:buNone/>
              </a:pPr>
              <a:t>93</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Degrees of Marbling</a:t>
            </a:r>
            <a:endParaRPr lang="en-US" dirty="0"/>
          </a:p>
        </p:txBody>
      </p:sp>
      <p:graphicFrame>
        <p:nvGraphicFramePr>
          <p:cNvPr id="5" name="Content Placeholder 4"/>
          <p:cNvGraphicFramePr>
            <a:graphicFrameLocks noGrp="1"/>
          </p:cNvGraphicFramePr>
          <p:nvPr>
            <p:ph idx="1"/>
          </p:nvPr>
        </p:nvGraphicFramePr>
        <p:xfrm>
          <a:off x="457200" y="1798638"/>
          <a:ext cx="8229600" cy="4078283"/>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753">
                <a:tc>
                  <a:txBody>
                    <a:bodyPr/>
                    <a:lstStyle/>
                    <a:p>
                      <a:r>
                        <a:rPr lang="en-US" sz="1800" dirty="0" smtClean="0">
                          <a:latin typeface="Arial" pitchFamily="34" charset="0"/>
                          <a:cs typeface="Arial" pitchFamily="34" charset="0"/>
                        </a:rPr>
                        <a:t>Grade for “A” Maturity Beef</a:t>
                      </a:r>
                      <a:endParaRPr lang="en-US" sz="1800" dirty="0">
                        <a:latin typeface="Arial" pitchFamily="34" charset="0"/>
                        <a:cs typeface="Arial" pitchFamily="34" charset="0"/>
                      </a:endParaRPr>
                    </a:p>
                  </a:txBody>
                  <a:tcPr marT="45709" marB="45709"/>
                </a:tc>
                <a:tc>
                  <a:txBody>
                    <a:bodyPr/>
                    <a:lstStyle/>
                    <a:p>
                      <a:r>
                        <a:rPr lang="en-US" sz="1800" dirty="0" smtClean="0">
                          <a:latin typeface="Arial" pitchFamily="34" charset="0"/>
                          <a:cs typeface="Arial" pitchFamily="34" charset="0"/>
                        </a:rPr>
                        <a:t>Marbling Score</a:t>
                      </a:r>
                    </a:p>
                  </a:txBody>
                  <a:tcPr marT="45709" marB="45709"/>
                </a:tc>
                <a:extLst>
                  <a:ext uri="{0D108BD9-81ED-4DB2-BD59-A6C34878D82A}">
                    <a16:rowId xmlns:a16="http://schemas.microsoft.com/office/drawing/2014/main" val="10000"/>
                  </a:ext>
                </a:extLst>
              </a:tr>
              <a:tr h="370753">
                <a:tc>
                  <a:txBody>
                    <a:bodyPr/>
                    <a:lstStyle/>
                    <a:p>
                      <a:r>
                        <a:rPr lang="en-US" sz="1800" dirty="0" smtClean="0">
                          <a:latin typeface="Arial" pitchFamily="34" charset="0"/>
                          <a:cs typeface="Arial" pitchFamily="34" charset="0"/>
                        </a:rPr>
                        <a:t>Prime +</a:t>
                      </a:r>
                      <a:endParaRPr lang="en-US" sz="1800" dirty="0">
                        <a:latin typeface="Arial" pitchFamily="34" charset="0"/>
                        <a:cs typeface="Arial"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Abundant</a:t>
                      </a:r>
                      <a:r>
                        <a:rPr lang="en-US" sz="1800" baseline="30000" dirty="0" smtClean="0">
                          <a:latin typeface="Arial" pitchFamily="34" charset="0"/>
                          <a:cs typeface="Arial" pitchFamily="34" charset="0"/>
                        </a:rPr>
                        <a:t>0-100</a:t>
                      </a:r>
                    </a:p>
                  </a:txBody>
                  <a:tcPr marT="45709" marB="45709"/>
                </a:tc>
                <a:extLst>
                  <a:ext uri="{0D108BD9-81ED-4DB2-BD59-A6C34878D82A}">
                    <a16:rowId xmlns:a16="http://schemas.microsoft.com/office/drawing/2014/main" val="10001"/>
                  </a:ext>
                </a:extLst>
              </a:tr>
              <a:tr h="370753">
                <a:tc>
                  <a:txBody>
                    <a:bodyPr/>
                    <a:lstStyle/>
                    <a:p>
                      <a:r>
                        <a:rPr lang="en-US" sz="1800" dirty="0" smtClean="0">
                          <a:latin typeface="Arial" pitchFamily="34" charset="0"/>
                          <a:cs typeface="Arial" pitchFamily="34" charset="0"/>
                        </a:rPr>
                        <a:t>Prime </a:t>
                      </a:r>
                      <a:r>
                        <a:rPr lang="en-US" sz="1800" dirty="0" smtClean="0">
                          <a:latin typeface="Arial"/>
                          <a:cs typeface="Arial"/>
                        </a:rPr>
                        <a:t>º</a:t>
                      </a:r>
                      <a:endParaRPr lang="en-US" sz="1800" dirty="0">
                        <a:latin typeface="Arial" pitchFamily="34" charset="0"/>
                        <a:cs typeface="Arial"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Moderately Abundant</a:t>
                      </a:r>
                      <a:r>
                        <a:rPr lang="en-US" sz="1800" baseline="30000" dirty="0" smtClean="0">
                          <a:latin typeface="Arial" pitchFamily="34" charset="0"/>
                          <a:cs typeface="Arial" pitchFamily="34" charset="0"/>
                        </a:rPr>
                        <a:t>0-100</a:t>
                      </a:r>
                    </a:p>
                  </a:txBody>
                  <a:tcPr marT="45709" marB="45709"/>
                </a:tc>
                <a:extLst>
                  <a:ext uri="{0D108BD9-81ED-4DB2-BD59-A6C34878D82A}">
                    <a16:rowId xmlns:a16="http://schemas.microsoft.com/office/drawing/2014/main" val="10002"/>
                  </a:ext>
                </a:extLst>
              </a:tr>
              <a:tr h="370753">
                <a:tc>
                  <a:txBody>
                    <a:bodyPr/>
                    <a:lstStyle/>
                    <a:p>
                      <a:r>
                        <a:rPr lang="en-US" sz="1800" dirty="0" smtClean="0">
                          <a:latin typeface="Arial" pitchFamily="34" charset="0"/>
                          <a:cs typeface="Arial" pitchFamily="34" charset="0"/>
                        </a:rPr>
                        <a:t>Prime –</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Slightly Abundant</a:t>
                      </a:r>
                      <a:r>
                        <a:rPr lang="en-US" sz="1800" baseline="30000" dirty="0" smtClean="0">
                          <a:latin typeface="Arial" pitchFamily="34" charset="0"/>
                          <a:cs typeface="Arial" pitchFamily="34" charset="0"/>
                        </a:rPr>
                        <a:t>0-100</a:t>
                      </a:r>
                    </a:p>
                  </a:txBody>
                  <a:tcPr marT="45709" marB="45709"/>
                </a:tc>
                <a:extLst>
                  <a:ext uri="{0D108BD9-81ED-4DB2-BD59-A6C34878D82A}">
                    <a16:rowId xmlns:a16="http://schemas.microsoft.com/office/drawing/2014/main" val="10003"/>
                  </a:ext>
                </a:extLst>
              </a:tr>
              <a:tr h="370753">
                <a:tc>
                  <a:txBody>
                    <a:bodyPr/>
                    <a:lstStyle/>
                    <a:p>
                      <a:r>
                        <a:rPr lang="en-US" sz="1800" dirty="0" smtClean="0">
                          <a:latin typeface="Arial" pitchFamily="34" charset="0"/>
                          <a:cs typeface="Arial" pitchFamily="34" charset="0"/>
                        </a:rPr>
                        <a:t>Choice +</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Moderate</a:t>
                      </a:r>
                      <a:r>
                        <a:rPr lang="en-US" sz="1800" baseline="30000" dirty="0" smtClean="0">
                          <a:latin typeface="Arial" pitchFamily="34" charset="0"/>
                          <a:cs typeface="Arial" pitchFamily="34" charset="0"/>
                        </a:rPr>
                        <a:t>0-100</a:t>
                      </a:r>
                    </a:p>
                  </a:txBody>
                  <a:tcPr marT="45709" marB="45709"/>
                </a:tc>
                <a:extLst>
                  <a:ext uri="{0D108BD9-81ED-4DB2-BD59-A6C34878D82A}">
                    <a16:rowId xmlns:a16="http://schemas.microsoft.com/office/drawing/2014/main" val="10004"/>
                  </a:ext>
                </a:extLst>
              </a:tr>
              <a:tr h="370753">
                <a:tc>
                  <a:txBody>
                    <a:bodyPr/>
                    <a:lstStyle/>
                    <a:p>
                      <a:r>
                        <a:rPr lang="en-US" sz="1800" dirty="0" smtClean="0">
                          <a:latin typeface="Arial" pitchFamily="34" charset="0"/>
                          <a:cs typeface="Arial" pitchFamily="34" charset="0"/>
                        </a:rPr>
                        <a:t>Choice</a:t>
                      </a:r>
                      <a:r>
                        <a:rPr lang="en-US" sz="1800" dirty="0" smtClean="0">
                          <a:latin typeface="Arial"/>
                          <a:cs typeface="Arial"/>
                        </a:rPr>
                        <a:t>º</a:t>
                      </a:r>
                      <a:endParaRPr lang="en-US" sz="1800" dirty="0">
                        <a:latin typeface="Arial" pitchFamily="34" charset="0"/>
                        <a:cs typeface="Arial"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Modest</a:t>
                      </a:r>
                      <a:r>
                        <a:rPr lang="en-US" sz="1800" baseline="30000" dirty="0" smtClean="0">
                          <a:latin typeface="Arial" pitchFamily="34" charset="0"/>
                          <a:cs typeface="Arial" pitchFamily="34" charset="0"/>
                        </a:rPr>
                        <a:t>0-100</a:t>
                      </a:r>
                    </a:p>
                  </a:txBody>
                  <a:tcPr marT="45709" marB="45709"/>
                </a:tc>
                <a:extLst>
                  <a:ext uri="{0D108BD9-81ED-4DB2-BD59-A6C34878D82A}">
                    <a16:rowId xmlns:a16="http://schemas.microsoft.com/office/drawing/2014/main" val="10005"/>
                  </a:ext>
                </a:extLst>
              </a:tr>
              <a:tr h="370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Choice–</a:t>
                      </a:r>
                    </a:p>
                  </a:txBody>
                  <a:tcPr marT="45709" marB="45709"/>
                </a:tc>
                <a:tc>
                  <a:txBody>
                    <a:bodyPr/>
                    <a:lstStyle/>
                    <a:p>
                      <a:r>
                        <a:rPr lang="en-US" sz="1800" dirty="0" smtClean="0">
                          <a:latin typeface="Arial" pitchFamily="34" charset="0"/>
                          <a:cs typeface="Arial" pitchFamily="34" charset="0"/>
                        </a:rPr>
                        <a:t>Small</a:t>
                      </a:r>
                      <a:r>
                        <a:rPr lang="en-US" sz="1800" baseline="30000" dirty="0" smtClean="0">
                          <a:latin typeface="Arial" pitchFamily="34" charset="0"/>
                          <a:cs typeface="Arial" pitchFamily="34" charset="0"/>
                        </a:rPr>
                        <a:t>0-100</a:t>
                      </a:r>
                      <a:endParaRPr lang="en-US" sz="1800" baseline="30000" dirty="0">
                        <a:latin typeface="Arial" pitchFamily="34" charset="0"/>
                        <a:cs typeface="Arial" pitchFamily="34" charset="0"/>
                      </a:endParaRPr>
                    </a:p>
                  </a:txBody>
                  <a:tcPr marT="45709" marB="45709"/>
                </a:tc>
                <a:extLst>
                  <a:ext uri="{0D108BD9-81ED-4DB2-BD59-A6C34878D82A}">
                    <a16:rowId xmlns:a16="http://schemas.microsoft.com/office/drawing/2014/main" val="10006"/>
                  </a:ext>
                </a:extLst>
              </a:tr>
              <a:tr h="370753">
                <a:tc>
                  <a:txBody>
                    <a:bodyPr/>
                    <a:lstStyle/>
                    <a:p>
                      <a:r>
                        <a:rPr lang="en-US" sz="1800" dirty="0" smtClean="0">
                          <a:latin typeface="Arial" pitchFamily="34" charset="0"/>
                          <a:cs typeface="Arial" pitchFamily="34" charset="0"/>
                        </a:rPr>
                        <a:t>Select +</a:t>
                      </a:r>
                      <a:endParaRPr lang="en-US" sz="1800" dirty="0">
                        <a:latin typeface="Arial" pitchFamily="34" charset="0"/>
                        <a:cs typeface="Arial" pitchFamily="34" charset="0"/>
                      </a:endParaRPr>
                    </a:p>
                  </a:txBody>
                  <a:tcPr marT="45709" marB="45709"/>
                </a:tc>
                <a:tc>
                  <a:txBody>
                    <a:bodyPr/>
                    <a:lstStyle/>
                    <a:p>
                      <a:r>
                        <a:rPr lang="en-US" sz="1800" dirty="0" smtClean="0">
                          <a:latin typeface="Arial" pitchFamily="34" charset="0"/>
                          <a:cs typeface="Arial" pitchFamily="34" charset="0"/>
                        </a:rPr>
                        <a:t>Slight</a:t>
                      </a:r>
                      <a:r>
                        <a:rPr lang="en-US" sz="1800" baseline="30000" dirty="0" smtClean="0">
                          <a:latin typeface="Arial" pitchFamily="34" charset="0"/>
                          <a:cs typeface="Arial" pitchFamily="34" charset="0"/>
                        </a:rPr>
                        <a:t>50-100</a:t>
                      </a:r>
                    </a:p>
                  </a:txBody>
                  <a:tcPr marT="45709" marB="45709"/>
                </a:tc>
                <a:extLst>
                  <a:ext uri="{0D108BD9-81ED-4DB2-BD59-A6C34878D82A}">
                    <a16:rowId xmlns:a16="http://schemas.microsoft.com/office/drawing/2014/main" val="10007"/>
                  </a:ext>
                </a:extLst>
              </a:tr>
              <a:tr h="370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Select–</a:t>
                      </a:r>
                    </a:p>
                  </a:txBody>
                  <a:tcPr marT="45709" marB="45709"/>
                </a:tc>
                <a:tc>
                  <a:txBody>
                    <a:bodyPr/>
                    <a:lstStyle/>
                    <a:p>
                      <a:r>
                        <a:rPr lang="en-US" sz="1800" dirty="0" smtClean="0">
                          <a:latin typeface="Arial" pitchFamily="34" charset="0"/>
                          <a:cs typeface="Arial" pitchFamily="34" charset="0"/>
                        </a:rPr>
                        <a:t>Slight</a:t>
                      </a:r>
                      <a:r>
                        <a:rPr lang="en-US" sz="1800" baseline="30000" dirty="0" smtClean="0">
                          <a:latin typeface="Arial" pitchFamily="34" charset="0"/>
                          <a:cs typeface="Arial" pitchFamily="34" charset="0"/>
                        </a:rPr>
                        <a:t>0-49</a:t>
                      </a:r>
                      <a:endParaRPr lang="en-US" sz="1800" baseline="30000" dirty="0">
                        <a:latin typeface="Arial" pitchFamily="34" charset="0"/>
                        <a:cs typeface="Arial" pitchFamily="34" charset="0"/>
                      </a:endParaRPr>
                    </a:p>
                  </a:txBody>
                  <a:tcPr marT="45709" marB="45709"/>
                </a:tc>
                <a:extLst>
                  <a:ext uri="{0D108BD9-81ED-4DB2-BD59-A6C34878D82A}">
                    <a16:rowId xmlns:a16="http://schemas.microsoft.com/office/drawing/2014/main" val="10008"/>
                  </a:ext>
                </a:extLst>
              </a:tr>
              <a:tr h="370753">
                <a:tc>
                  <a:txBody>
                    <a:bodyPr/>
                    <a:lstStyle/>
                    <a:p>
                      <a:r>
                        <a:rPr lang="en-US" sz="1800" dirty="0" smtClean="0">
                          <a:latin typeface="Arial" pitchFamily="34" charset="0"/>
                          <a:cs typeface="Arial" pitchFamily="34" charset="0"/>
                        </a:rPr>
                        <a:t>Standard +</a:t>
                      </a:r>
                      <a:endParaRPr lang="en-US" sz="1800" dirty="0">
                        <a:latin typeface="Arial" pitchFamily="34" charset="0"/>
                        <a:cs typeface="Arial" pitchFamily="34" charset="0"/>
                      </a:endParaRPr>
                    </a:p>
                  </a:txBody>
                  <a:tcPr marT="45709" marB="45709"/>
                </a:tc>
                <a:tc>
                  <a:txBody>
                    <a:bodyPr/>
                    <a:lstStyle/>
                    <a:p>
                      <a:r>
                        <a:rPr lang="en-US" sz="1800" dirty="0" smtClean="0">
                          <a:latin typeface="Arial" pitchFamily="34" charset="0"/>
                          <a:cs typeface="Arial" pitchFamily="34" charset="0"/>
                        </a:rPr>
                        <a:t>Traces</a:t>
                      </a:r>
                      <a:r>
                        <a:rPr lang="en-US" sz="1800" baseline="30000" dirty="0" smtClean="0">
                          <a:latin typeface="Arial" pitchFamily="34" charset="0"/>
                          <a:cs typeface="Arial" pitchFamily="34" charset="0"/>
                        </a:rPr>
                        <a:t>00-100</a:t>
                      </a:r>
                      <a:endParaRPr lang="en-US" sz="1800" baseline="30000" dirty="0">
                        <a:latin typeface="Arial" pitchFamily="34" charset="0"/>
                        <a:cs typeface="Arial" pitchFamily="34" charset="0"/>
                      </a:endParaRPr>
                    </a:p>
                  </a:txBody>
                  <a:tcPr marT="45709" marB="45709"/>
                </a:tc>
                <a:extLst>
                  <a:ext uri="{0D108BD9-81ED-4DB2-BD59-A6C34878D82A}">
                    <a16:rowId xmlns:a16="http://schemas.microsoft.com/office/drawing/2014/main" val="10009"/>
                  </a:ext>
                </a:extLst>
              </a:tr>
              <a:tr h="370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Standard–</a:t>
                      </a:r>
                    </a:p>
                  </a:txBody>
                  <a:tcPr marT="45709" marB="45709"/>
                </a:tc>
                <a:tc>
                  <a:txBody>
                    <a:bodyPr/>
                    <a:lstStyle/>
                    <a:p>
                      <a:r>
                        <a:rPr lang="en-US" sz="1800" dirty="0" smtClean="0">
                          <a:latin typeface="Arial" pitchFamily="34" charset="0"/>
                          <a:cs typeface="Arial" pitchFamily="34" charset="0"/>
                        </a:rPr>
                        <a:t>Practically Devoid</a:t>
                      </a:r>
                      <a:r>
                        <a:rPr lang="en-US" sz="1800" baseline="30000" dirty="0" smtClean="0">
                          <a:latin typeface="Arial" pitchFamily="34" charset="0"/>
                          <a:cs typeface="Arial" pitchFamily="34" charset="0"/>
                        </a:rPr>
                        <a:t>0-100</a:t>
                      </a:r>
                      <a:endParaRPr lang="en-US" sz="1800" baseline="30000" dirty="0">
                        <a:latin typeface="Arial" pitchFamily="34" charset="0"/>
                        <a:cs typeface="Arial" pitchFamily="34" charset="0"/>
                      </a:endParaRPr>
                    </a:p>
                  </a:txBody>
                  <a:tcPr marT="45709" marB="45709"/>
                </a:tc>
                <a:extLst>
                  <a:ext uri="{0D108BD9-81ED-4DB2-BD59-A6C34878D82A}">
                    <a16:rowId xmlns:a16="http://schemas.microsoft.com/office/drawing/2014/main" val="10010"/>
                  </a:ext>
                </a:extLst>
              </a:tr>
            </a:tbl>
          </a:graphicData>
        </a:graphic>
      </p:graphicFrame>
      <p:sp>
        <p:nvSpPr>
          <p:cNvPr id="223274" name="TextBox 5"/>
          <p:cNvSpPr txBox="1">
            <a:spLocks noChangeArrowheads="1"/>
          </p:cNvSpPr>
          <p:nvPr/>
        </p:nvSpPr>
        <p:spPr bwMode="auto">
          <a:xfrm>
            <a:off x="4876800" y="6488113"/>
            <a:ext cx="365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http://meat.tamu.edu</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E2E82E4-F10F-4FBE-ABBE-D9CA971EFD3F}" type="slidenum">
              <a:rPr lang="en-US" altLang="en-US" sz="1200">
                <a:solidFill>
                  <a:srgbClr val="898989"/>
                </a:solidFill>
              </a:rPr>
              <a:pPr>
                <a:spcBef>
                  <a:spcPct val="0"/>
                </a:spcBef>
                <a:buFontTx/>
                <a:buNone/>
              </a:pPr>
              <a:t>94</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Quality Grades</a:t>
            </a:r>
            <a:endParaRPr lang="en-US" dirty="0"/>
          </a:p>
        </p:txBody>
      </p:sp>
      <p:sp>
        <p:nvSpPr>
          <p:cNvPr id="225284" name="Content Placeholder 3"/>
          <p:cNvSpPr>
            <a:spLocks noGrp="1"/>
          </p:cNvSpPr>
          <p:nvPr>
            <p:ph idx="1"/>
          </p:nvPr>
        </p:nvSpPr>
        <p:spPr/>
        <p:txBody>
          <a:bodyPr/>
          <a:lstStyle/>
          <a:p>
            <a:pPr eaLnBrk="1" hangingPunct="1"/>
            <a:r>
              <a:rPr lang="en-US" altLang="en-US" smtClean="0">
                <a:latin typeface="Arial" charset="0"/>
                <a:cs typeface="Arial" charset="0"/>
              </a:rPr>
              <a:t>In lamb, factors evaluated include:</a:t>
            </a:r>
          </a:p>
          <a:p>
            <a:pPr lvl="1" eaLnBrk="1" hangingPunct="1"/>
            <a:r>
              <a:rPr lang="en-US" altLang="en-US" smtClean="0">
                <a:latin typeface="Arial" charset="0"/>
                <a:cs typeface="Arial" charset="0"/>
              </a:rPr>
              <a:t>physiological age of the carcass</a:t>
            </a:r>
          </a:p>
          <a:p>
            <a:pPr lvl="1" eaLnBrk="1" hangingPunct="1"/>
            <a:r>
              <a:rPr lang="en-US" altLang="en-US" smtClean="0">
                <a:latin typeface="Arial" charset="0"/>
                <a:cs typeface="Arial" charset="0"/>
              </a:rPr>
              <a:t>flank fat streaking</a:t>
            </a:r>
          </a:p>
          <a:p>
            <a:pPr lvl="1" eaLnBrk="1" hangingPunct="1"/>
            <a:r>
              <a:rPr lang="en-US" altLang="en-US" smtClean="0">
                <a:latin typeface="Arial" charset="0"/>
                <a:cs typeface="Arial" charset="0"/>
              </a:rPr>
              <a:t>lean and external fat color and firmness</a:t>
            </a:r>
          </a:p>
          <a:p>
            <a:pPr lvl="1" eaLnBrk="1" hangingPunct="1"/>
            <a:r>
              <a:rPr lang="en-US" altLang="en-US" smtClean="0">
                <a:latin typeface="Arial" charset="0"/>
                <a:cs typeface="Arial" charset="0"/>
              </a:rPr>
              <a:t>conformation</a:t>
            </a:r>
          </a:p>
          <a:p>
            <a:pPr lvl="1" eaLnBrk="1" hangingPunct="1"/>
            <a:endParaRPr lang="en-US" altLang="en-US" smtClean="0">
              <a:latin typeface="Arial" charset="0"/>
              <a:cs typeface="Arial" charset="0"/>
            </a:endParaRPr>
          </a:p>
          <a:p>
            <a:pPr lvl="1" eaLnBrk="1" hangingPunct="1"/>
            <a:endParaRPr lang="en-US" altLang="en-US" smtClean="0">
              <a:latin typeface="Arial" charset="0"/>
              <a:cs typeface="Arial" charset="0"/>
            </a:endParaRPr>
          </a:p>
          <a:p>
            <a:pPr lvl="1" eaLnBrk="1" hangingPunct="1"/>
            <a:endParaRPr lang="en-US" altLang="en-US" smtClean="0">
              <a:latin typeface="Arial" charset="0"/>
              <a:cs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83904F8-87A4-45CC-9ED2-2477281F114A}" type="slidenum">
              <a:rPr lang="en-US" altLang="en-US" sz="1200">
                <a:solidFill>
                  <a:srgbClr val="898989"/>
                </a:solidFill>
              </a:rPr>
              <a:pPr>
                <a:spcBef>
                  <a:spcPct val="0"/>
                </a:spcBef>
                <a:buFontTx/>
                <a:buNone/>
              </a:pPr>
              <a:t>95</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Physiological Age of Lamb</a:t>
            </a:r>
            <a:endParaRPr lang="en-US" dirty="0"/>
          </a:p>
        </p:txBody>
      </p:sp>
      <p:sp>
        <p:nvSpPr>
          <p:cNvPr id="227332" name="Content Placeholder 3"/>
          <p:cNvSpPr>
            <a:spLocks noGrp="1"/>
          </p:cNvSpPr>
          <p:nvPr>
            <p:ph idx="1"/>
          </p:nvPr>
        </p:nvSpPr>
        <p:spPr/>
        <p:txBody>
          <a:bodyPr/>
          <a:lstStyle/>
          <a:p>
            <a:pPr eaLnBrk="1" hangingPunct="1"/>
            <a:r>
              <a:rPr lang="en-US" altLang="en-US" smtClean="0">
                <a:latin typeface="Arial" charset="0"/>
                <a:cs typeface="Arial" charset="0"/>
              </a:rPr>
              <a:t>Is determined by evaluating the joints of the front shank joints and ribs</a:t>
            </a:r>
          </a:p>
          <a:p>
            <a:pPr lvl="1" eaLnBrk="1" hangingPunct="1"/>
            <a:r>
              <a:rPr lang="en-US" altLang="en-US" smtClean="0">
                <a:latin typeface="Arial" charset="0"/>
                <a:cs typeface="Arial" charset="0"/>
              </a:rPr>
              <a:t>left is a break joint, right is </a:t>
            </a:r>
            <a:br>
              <a:rPr lang="en-US" altLang="en-US" smtClean="0">
                <a:latin typeface="Arial" charset="0"/>
                <a:cs typeface="Arial" charset="0"/>
              </a:rPr>
            </a:br>
            <a:r>
              <a:rPr lang="en-US" altLang="en-US" smtClean="0">
                <a:latin typeface="Arial" charset="0"/>
                <a:cs typeface="Arial" charset="0"/>
              </a:rPr>
              <a:t>a spool joint</a:t>
            </a:r>
          </a:p>
          <a:p>
            <a:pPr lvl="1" eaLnBrk="1" hangingPunct="1"/>
            <a:r>
              <a:rPr lang="en-US" altLang="en-US" smtClean="0">
                <a:latin typeface="Arial" charset="0"/>
                <a:cs typeface="Arial" charset="0"/>
              </a:rPr>
              <a:t>ribs will be varying degrees of </a:t>
            </a:r>
            <a:br>
              <a:rPr lang="en-US" altLang="en-US" smtClean="0">
                <a:latin typeface="Arial" charset="0"/>
                <a:cs typeface="Arial" charset="0"/>
              </a:rPr>
            </a:br>
            <a:r>
              <a:rPr lang="en-US" altLang="en-US" smtClean="0">
                <a:latin typeface="Arial" charset="0"/>
                <a:cs typeface="Arial" charset="0"/>
              </a:rPr>
              <a:t>round and red or flat and white</a:t>
            </a:r>
          </a:p>
          <a:p>
            <a:pPr lvl="1" eaLnBrk="1" hangingPunct="1"/>
            <a:endParaRPr lang="en-US" altLang="en-US" smtClean="0">
              <a:latin typeface="Arial" charset="0"/>
              <a:cs typeface="Arial" charset="0"/>
            </a:endParaRPr>
          </a:p>
        </p:txBody>
      </p:sp>
      <p:pic>
        <p:nvPicPr>
          <p:cNvPr id="227333" name="Picture 2" descr="Illustration of two cannon bon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56425" y="2514600"/>
            <a:ext cx="1958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762000" y="4765675"/>
          <a:ext cx="6096000" cy="1482724"/>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681">
                <a:tc>
                  <a:txBody>
                    <a:bodyPr/>
                    <a:lstStyle/>
                    <a:p>
                      <a:r>
                        <a:rPr lang="en-US" sz="1800" dirty="0" smtClean="0"/>
                        <a:t>Joints</a:t>
                      </a:r>
                      <a:endParaRPr lang="en-US" sz="1800" dirty="0"/>
                    </a:p>
                  </a:txBody>
                  <a:tcPr marT="45700" marB="45700"/>
                </a:tc>
                <a:tc>
                  <a:txBody>
                    <a:bodyPr/>
                    <a:lstStyle/>
                    <a:p>
                      <a:r>
                        <a:rPr lang="en-US" sz="1800" dirty="0" smtClean="0"/>
                        <a:t>Age(Months)</a:t>
                      </a:r>
                      <a:endParaRPr lang="en-US" sz="1800" dirty="0"/>
                    </a:p>
                  </a:txBody>
                  <a:tcPr marT="45700" marB="45700"/>
                </a:tc>
                <a:tc>
                  <a:txBody>
                    <a:bodyPr/>
                    <a:lstStyle/>
                    <a:p>
                      <a:r>
                        <a:rPr lang="en-US" sz="1800" dirty="0" smtClean="0"/>
                        <a:t>Classification</a:t>
                      </a:r>
                      <a:endParaRPr lang="en-US" sz="1800" dirty="0"/>
                    </a:p>
                  </a:txBody>
                  <a:tcPr marT="45700" marB="45700"/>
                </a:tc>
                <a:extLst>
                  <a:ext uri="{0D108BD9-81ED-4DB2-BD59-A6C34878D82A}">
                    <a16:rowId xmlns:a16="http://schemas.microsoft.com/office/drawing/2014/main" val="10000"/>
                  </a:ext>
                </a:extLst>
              </a:tr>
              <a:tr h="370681">
                <a:tc>
                  <a:txBody>
                    <a:bodyPr/>
                    <a:lstStyle/>
                    <a:p>
                      <a:r>
                        <a:rPr lang="en-US" sz="1800" dirty="0" smtClean="0"/>
                        <a:t>2 break</a:t>
                      </a:r>
                      <a:endParaRPr lang="en-US" sz="1800" dirty="0"/>
                    </a:p>
                  </a:txBody>
                  <a:tcPr marT="45700" marB="45700"/>
                </a:tc>
                <a:tc>
                  <a:txBody>
                    <a:bodyPr/>
                    <a:lstStyle/>
                    <a:p>
                      <a:r>
                        <a:rPr lang="en-US" sz="1800" dirty="0" smtClean="0"/>
                        <a:t>2-14</a:t>
                      </a:r>
                      <a:endParaRPr lang="en-US" sz="1800" dirty="0"/>
                    </a:p>
                  </a:txBody>
                  <a:tcPr marT="45700" marB="45700"/>
                </a:tc>
                <a:tc>
                  <a:txBody>
                    <a:bodyPr/>
                    <a:lstStyle/>
                    <a:p>
                      <a:r>
                        <a:rPr lang="en-US" sz="1800" dirty="0" smtClean="0"/>
                        <a:t>Lamb</a:t>
                      </a:r>
                      <a:endParaRPr lang="en-US" sz="1800" dirty="0"/>
                    </a:p>
                  </a:txBody>
                  <a:tcPr marT="45700" marB="45700"/>
                </a:tc>
                <a:extLst>
                  <a:ext uri="{0D108BD9-81ED-4DB2-BD59-A6C34878D82A}">
                    <a16:rowId xmlns:a16="http://schemas.microsoft.com/office/drawing/2014/main" val="10001"/>
                  </a:ext>
                </a:extLst>
              </a:tr>
              <a:tr h="370681">
                <a:tc>
                  <a:txBody>
                    <a:bodyPr/>
                    <a:lstStyle/>
                    <a:p>
                      <a:r>
                        <a:rPr lang="en-US" sz="1800" dirty="0" smtClean="0"/>
                        <a:t>1 break, 1 spool</a:t>
                      </a:r>
                      <a:endParaRPr lang="en-US" sz="1800" dirty="0"/>
                    </a:p>
                  </a:txBody>
                  <a:tcPr marT="45700" marB="45700"/>
                </a:tc>
                <a:tc>
                  <a:txBody>
                    <a:bodyPr/>
                    <a:lstStyle/>
                    <a:p>
                      <a:r>
                        <a:rPr lang="en-US" sz="1800" dirty="0" smtClean="0"/>
                        <a:t>12-25</a:t>
                      </a:r>
                      <a:endParaRPr lang="en-US" sz="1800" dirty="0"/>
                    </a:p>
                  </a:txBody>
                  <a:tcPr marT="45700" marB="45700"/>
                </a:tc>
                <a:tc>
                  <a:txBody>
                    <a:bodyPr/>
                    <a:lstStyle/>
                    <a:p>
                      <a:r>
                        <a:rPr lang="en-US" sz="1800" dirty="0" smtClean="0"/>
                        <a:t>Young Mutton</a:t>
                      </a:r>
                      <a:endParaRPr lang="en-US" sz="1800" dirty="0"/>
                    </a:p>
                  </a:txBody>
                  <a:tcPr marT="45700" marB="45700"/>
                </a:tc>
                <a:extLst>
                  <a:ext uri="{0D108BD9-81ED-4DB2-BD59-A6C34878D82A}">
                    <a16:rowId xmlns:a16="http://schemas.microsoft.com/office/drawing/2014/main" val="10002"/>
                  </a:ext>
                </a:extLst>
              </a:tr>
              <a:tr h="370681">
                <a:tc>
                  <a:txBody>
                    <a:bodyPr/>
                    <a:lstStyle/>
                    <a:p>
                      <a:r>
                        <a:rPr lang="en-US" sz="1800" dirty="0" smtClean="0"/>
                        <a:t>2 spool</a:t>
                      </a:r>
                      <a:endParaRPr lang="en-US" sz="1800" dirty="0"/>
                    </a:p>
                  </a:txBody>
                  <a:tcPr marT="45700" marB="45700"/>
                </a:tc>
                <a:tc>
                  <a:txBody>
                    <a:bodyPr/>
                    <a:lstStyle/>
                    <a:p>
                      <a:pPr marL="0" indent="0">
                        <a:buFont typeface="Wingdings"/>
                        <a:buNone/>
                      </a:pPr>
                      <a:r>
                        <a:rPr lang="en-US" sz="1800" baseline="0" dirty="0" smtClean="0"/>
                        <a:t>&gt; 25</a:t>
                      </a:r>
                      <a:endParaRPr lang="en-US" sz="1800" dirty="0"/>
                    </a:p>
                  </a:txBody>
                  <a:tcPr marT="45700" marB="45700"/>
                </a:tc>
                <a:tc>
                  <a:txBody>
                    <a:bodyPr/>
                    <a:lstStyle/>
                    <a:p>
                      <a:r>
                        <a:rPr lang="en-US" sz="1800" dirty="0" smtClean="0"/>
                        <a:t>Mutton</a:t>
                      </a:r>
                      <a:endParaRPr lang="en-US" sz="1800" dirty="0"/>
                    </a:p>
                  </a:txBody>
                  <a:tcPr marT="45700" marB="45700"/>
                </a:tc>
                <a:extLst>
                  <a:ext uri="{0D108BD9-81ED-4DB2-BD59-A6C34878D82A}">
                    <a16:rowId xmlns:a16="http://schemas.microsoft.com/office/drawing/2014/main" val="10003"/>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5C7777E-57A8-4B95-A12A-50BF617C54D4}" type="slidenum">
              <a:rPr lang="en-US" altLang="en-US" sz="1200">
                <a:solidFill>
                  <a:srgbClr val="898989"/>
                </a:solidFill>
              </a:rPr>
              <a:pPr>
                <a:spcBef>
                  <a:spcPct val="0"/>
                </a:spcBef>
                <a:buFontTx/>
                <a:buNone/>
              </a:pPr>
              <a:t>96</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Fat Evaluation of Lamb</a:t>
            </a:r>
            <a:endParaRPr lang="en-US" dirty="0"/>
          </a:p>
        </p:txBody>
      </p:sp>
      <p:sp>
        <p:nvSpPr>
          <p:cNvPr id="229380" name="Content Placeholder 3"/>
          <p:cNvSpPr>
            <a:spLocks noGrp="1"/>
          </p:cNvSpPr>
          <p:nvPr>
            <p:ph idx="1"/>
          </p:nvPr>
        </p:nvSpPr>
        <p:spPr/>
        <p:txBody>
          <a:bodyPr/>
          <a:lstStyle/>
          <a:p>
            <a:pPr eaLnBrk="1" hangingPunct="1"/>
            <a:r>
              <a:rPr lang="en-US" altLang="en-US" smtClean="0">
                <a:latin typeface="Arial" charset="0"/>
                <a:cs typeface="Arial" charset="0"/>
              </a:rPr>
              <a:t>Is examined at the flank, along with internal and external fat covering</a:t>
            </a:r>
          </a:p>
          <a:p>
            <a:pPr lvl="1" eaLnBrk="1" hangingPunct="1"/>
            <a:r>
              <a:rPr lang="en-US" altLang="en-US" smtClean="0">
                <a:latin typeface="Arial" charset="0"/>
                <a:cs typeface="Arial" charset="0"/>
              </a:rPr>
              <a:t>internal and external fat is examined for color and firmness, not just amount</a:t>
            </a:r>
          </a:p>
        </p:txBody>
      </p:sp>
      <p:pic>
        <p:nvPicPr>
          <p:cNvPr id="229381"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3813175"/>
            <a:ext cx="9525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14800" y="3800475"/>
            <a:ext cx="9763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3" name="TextBox 6"/>
          <p:cNvSpPr txBox="1">
            <a:spLocks noChangeArrowheads="1"/>
          </p:cNvSpPr>
          <p:nvPr/>
        </p:nvSpPr>
        <p:spPr bwMode="auto">
          <a:xfrm>
            <a:off x="5257800" y="3800475"/>
            <a:ext cx="3810000" cy="1570038"/>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Which lamb is fatter, the one on the right or left? How can you tell?</a:t>
            </a:r>
          </a:p>
        </p:txBody>
      </p:sp>
      <p:pic>
        <p:nvPicPr>
          <p:cNvPr id="229384" name="Picture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7800" y="3894138"/>
            <a:ext cx="381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C64C370-F270-464C-B1A0-6CB51E4659CD}" type="slidenum">
              <a:rPr lang="en-US" altLang="en-US" sz="1200">
                <a:solidFill>
                  <a:srgbClr val="898989"/>
                </a:solidFill>
              </a:rPr>
              <a:pPr>
                <a:spcBef>
                  <a:spcPct val="0"/>
                </a:spcBef>
                <a:buFontTx/>
                <a:buNone/>
              </a:pPr>
              <a:t>97</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Conformation in Lamb</a:t>
            </a:r>
            <a:endParaRPr lang="en-US" dirty="0"/>
          </a:p>
        </p:txBody>
      </p:sp>
      <p:sp>
        <p:nvSpPr>
          <p:cNvPr id="231428" name="Content Placeholder 3"/>
          <p:cNvSpPr>
            <a:spLocks noGrp="1"/>
          </p:cNvSpPr>
          <p:nvPr>
            <p:ph idx="1"/>
          </p:nvPr>
        </p:nvSpPr>
        <p:spPr/>
        <p:txBody>
          <a:bodyPr/>
          <a:lstStyle/>
          <a:p>
            <a:pPr eaLnBrk="1" hangingPunct="1"/>
            <a:r>
              <a:rPr lang="en-US" altLang="en-US" smtClean="0">
                <a:latin typeface="Arial" charset="0"/>
                <a:cs typeface="Arial" charset="0"/>
              </a:rPr>
              <a:t>Is an indicator of carcass muscling</a:t>
            </a:r>
          </a:p>
          <a:p>
            <a:pPr lvl="1" eaLnBrk="1" hangingPunct="1"/>
            <a:r>
              <a:rPr lang="en-US" altLang="en-US" smtClean="0">
                <a:latin typeface="Arial" charset="0"/>
                <a:cs typeface="Arial" charset="0"/>
              </a:rPr>
              <a:t>the higher the number, the heavier muscled the carcass</a:t>
            </a:r>
          </a:p>
          <a:p>
            <a:pPr eaLnBrk="1" hangingPunct="1"/>
            <a:r>
              <a:rPr lang="en-US" altLang="en-US" smtClean="0">
                <a:latin typeface="Arial" charset="0"/>
                <a:cs typeface="Arial" charset="0"/>
              </a:rPr>
              <a:t>Utilizes numbers one to 15</a:t>
            </a:r>
          </a:p>
          <a:p>
            <a:pPr lvl="1" eaLnBrk="1" hangingPunct="1"/>
            <a:r>
              <a:rPr lang="en-US" altLang="en-US" smtClean="0">
                <a:latin typeface="Arial" charset="0"/>
                <a:cs typeface="Arial" charset="0"/>
              </a:rPr>
              <a:t>the higher the number, the higher the muscle to bone ratio should be</a:t>
            </a:r>
          </a:p>
        </p:txBody>
      </p:sp>
      <p:pic>
        <p:nvPicPr>
          <p:cNvPr id="231429" name="Picture 2" descr="Illustration of average prime, average choice, and average good leg scor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86100" y="4646613"/>
            <a:ext cx="29718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A2CA4D4-5DD4-4572-9345-209A0BA4B256}" type="slidenum">
              <a:rPr lang="en-US" altLang="en-US" sz="1200">
                <a:solidFill>
                  <a:srgbClr val="898989"/>
                </a:solidFill>
              </a:rPr>
              <a:pPr>
                <a:spcBef>
                  <a:spcPct val="0"/>
                </a:spcBef>
                <a:buFontTx/>
                <a:buNone/>
              </a:pPr>
              <a:t>98</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USDA Quality Grades</a:t>
            </a:r>
            <a:endParaRPr lang="en-US" dirty="0"/>
          </a:p>
        </p:txBody>
      </p:sp>
      <p:sp>
        <p:nvSpPr>
          <p:cNvPr id="233476" name="Content Placeholder 3"/>
          <p:cNvSpPr>
            <a:spLocks noGrp="1"/>
          </p:cNvSpPr>
          <p:nvPr>
            <p:ph idx="1"/>
          </p:nvPr>
        </p:nvSpPr>
        <p:spPr/>
        <p:txBody>
          <a:bodyPr/>
          <a:lstStyle/>
          <a:p>
            <a:pPr eaLnBrk="1" hangingPunct="1"/>
            <a:r>
              <a:rPr lang="en-US" altLang="en-US" smtClean="0">
                <a:latin typeface="Arial" charset="0"/>
                <a:cs typeface="Arial" charset="0"/>
              </a:rPr>
              <a:t>For beef includes:</a:t>
            </a:r>
          </a:p>
          <a:p>
            <a:pPr lvl="1" eaLnBrk="1" hangingPunct="1"/>
            <a:r>
              <a:rPr lang="en-US" altLang="en-US" smtClean="0">
                <a:latin typeface="Arial" charset="0"/>
                <a:cs typeface="Arial" charset="0"/>
              </a:rPr>
              <a:t>Prime</a:t>
            </a:r>
          </a:p>
          <a:p>
            <a:pPr lvl="1" eaLnBrk="1" hangingPunct="1"/>
            <a:r>
              <a:rPr lang="en-US" altLang="en-US" smtClean="0">
                <a:latin typeface="Arial" charset="0"/>
                <a:cs typeface="Arial" charset="0"/>
              </a:rPr>
              <a:t>Choice</a:t>
            </a:r>
          </a:p>
          <a:p>
            <a:pPr lvl="1" eaLnBrk="1" hangingPunct="1"/>
            <a:r>
              <a:rPr lang="en-US" altLang="en-US" smtClean="0">
                <a:latin typeface="Arial" charset="0"/>
                <a:cs typeface="Arial" charset="0"/>
              </a:rPr>
              <a:t>Select</a:t>
            </a:r>
          </a:p>
          <a:p>
            <a:pPr lvl="1" eaLnBrk="1" hangingPunct="1"/>
            <a:r>
              <a:rPr lang="en-US" altLang="en-US" smtClean="0">
                <a:latin typeface="Arial" charset="0"/>
                <a:cs typeface="Arial" charset="0"/>
              </a:rPr>
              <a:t>Standard</a:t>
            </a:r>
          </a:p>
          <a:p>
            <a:pPr lvl="1" eaLnBrk="1" hangingPunct="1"/>
            <a:r>
              <a:rPr lang="en-US" altLang="en-US" smtClean="0">
                <a:latin typeface="Arial" charset="0"/>
                <a:cs typeface="Arial" charset="0"/>
              </a:rPr>
              <a:t>Commercial</a:t>
            </a:r>
          </a:p>
          <a:p>
            <a:pPr lvl="1" eaLnBrk="1" hangingPunct="1"/>
            <a:r>
              <a:rPr lang="en-US" altLang="en-US" smtClean="0">
                <a:latin typeface="Arial" charset="0"/>
                <a:cs typeface="Arial" charset="0"/>
              </a:rPr>
              <a:t>Utility</a:t>
            </a:r>
          </a:p>
          <a:p>
            <a:pPr lvl="1" eaLnBrk="1" hangingPunct="1"/>
            <a:r>
              <a:rPr lang="en-US" altLang="en-US" smtClean="0">
                <a:latin typeface="Arial" charset="0"/>
                <a:cs typeface="Arial" charset="0"/>
              </a:rPr>
              <a:t>Cutter</a:t>
            </a:r>
          </a:p>
          <a:p>
            <a:pPr lvl="1" eaLnBrk="1" hangingPunct="1"/>
            <a:r>
              <a:rPr lang="en-US" altLang="en-US" smtClean="0">
                <a:latin typeface="Arial" charset="0"/>
                <a:cs typeface="Arial" charset="0"/>
              </a:rPr>
              <a:t>Canner</a:t>
            </a:r>
          </a:p>
        </p:txBody>
      </p:sp>
      <p:sp>
        <p:nvSpPr>
          <p:cNvPr id="233477" name="Content Placeholder 3"/>
          <p:cNvSpPr txBox="1">
            <a:spLocks/>
          </p:cNvSpPr>
          <p:nvPr/>
        </p:nvSpPr>
        <p:spPr bwMode="auto">
          <a:xfrm>
            <a:off x="4724400" y="16002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en-US" altLang="en-US">
                <a:latin typeface="Arial" charset="0"/>
              </a:rPr>
              <a:t>For lamb includes:</a:t>
            </a:r>
          </a:p>
          <a:p>
            <a:pPr lvl="1" eaLnBrk="1" hangingPunct="1"/>
            <a:r>
              <a:rPr lang="en-US" altLang="en-US">
                <a:latin typeface="Arial" charset="0"/>
              </a:rPr>
              <a:t>Prime</a:t>
            </a:r>
          </a:p>
          <a:p>
            <a:pPr lvl="1" eaLnBrk="1" hangingPunct="1"/>
            <a:r>
              <a:rPr lang="en-US" altLang="en-US">
                <a:latin typeface="Arial" charset="0"/>
              </a:rPr>
              <a:t>Choice</a:t>
            </a:r>
          </a:p>
          <a:p>
            <a:pPr lvl="1" eaLnBrk="1" hangingPunct="1"/>
            <a:r>
              <a:rPr lang="en-US" altLang="en-US">
                <a:latin typeface="Arial" charset="0"/>
              </a:rPr>
              <a:t>Good</a:t>
            </a:r>
          </a:p>
          <a:p>
            <a:pPr lvl="1" eaLnBrk="1" hangingPunct="1"/>
            <a:r>
              <a:rPr lang="en-US" altLang="en-US">
                <a:latin typeface="Arial" charset="0"/>
              </a:rPr>
              <a:t>Utility</a:t>
            </a:r>
          </a:p>
          <a:p>
            <a:pPr lvl="1" eaLnBrk="1" hangingPunct="1"/>
            <a:r>
              <a:rPr lang="en-US" altLang="en-US">
                <a:latin typeface="Arial" charset="0"/>
              </a:rPr>
              <a:t>Cull</a:t>
            </a:r>
          </a:p>
        </p:txBody>
      </p:sp>
      <p:sp>
        <p:nvSpPr>
          <p:cNvPr id="233478" name="TextBox 5"/>
          <p:cNvSpPr txBox="1">
            <a:spLocks noChangeArrowheads="1"/>
          </p:cNvSpPr>
          <p:nvPr/>
        </p:nvSpPr>
        <p:spPr bwMode="auto">
          <a:xfrm>
            <a:off x="4038600" y="4803775"/>
            <a:ext cx="3429000" cy="1939925"/>
          </a:xfrm>
          <a:prstGeom prst="rect">
            <a:avLst/>
          </a:prstGeom>
          <a:solidFill>
            <a:srgbClr val="AC0000">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a:t>      </a:t>
            </a:r>
            <a:r>
              <a:rPr lang="en-US" altLang="en-US" sz="2400" b="1">
                <a:latin typeface="Arial" charset="0"/>
              </a:rPr>
              <a:t>Meat Moment: </a:t>
            </a:r>
            <a:r>
              <a:rPr lang="en-US" altLang="en-US" sz="2400">
                <a:latin typeface="Arial" charset="0"/>
              </a:rPr>
              <a:t>Approximately two percent of graded beef in the U.S. grades at USDA Prime.</a:t>
            </a:r>
          </a:p>
        </p:txBody>
      </p:sp>
      <p:pic>
        <p:nvPicPr>
          <p:cNvPr id="233479"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38600" y="4803775"/>
            <a:ext cx="466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93BE12B-F5E9-41A5-9950-24A416C59CA3}" type="slidenum">
              <a:rPr lang="en-US" altLang="en-US" sz="1200">
                <a:solidFill>
                  <a:srgbClr val="898989"/>
                </a:solidFill>
              </a:rPr>
              <a:pPr>
                <a:spcBef>
                  <a:spcPct val="0"/>
                </a:spcBef>
                <a:buFontTx/>
                <a:buNone/>
              </a:pPr>
              <a:t>99</a:t>
            </a:fld>
            <a:endParaRPr lang="en-US" altLang="en-US" sz="1200">
              <a:solidFill>
                <a:srgbClr val="898989"/>
              </a:solidFill>
            </a:endParaRPr>
          </a:p>
        </p:txBody>
      </p:sp>
      <p:sp>
        <p:nvSpPr>
          <p:cNvPr id="3" name="Title 2"/>
          <p:cNvSpPr>
            <a:spLocks noGrp="1"/>
          </p:cNvSpPr>
          <p:nvPr>
            <p:ph type="title"/>
          </p:nvPr>
        </p:nvSpPr>
        <p:spPr>
          <a:extLst/>
        </p:spPr>
        <p:txBody>
          <a:bodyPr rtlCol="0">
            <a:normAutofit/>
          </a:bodyPr>
          <a:lstStyle/>
          <a:p>
            <a:pPr eaLnBrk="1" fontAlgn="auto" hangingPunct="1">
              <a:spcAft>
                <a:spcPts val="0"/>
              </a:spcAft>
              <a:defRPr/>
            </a:pPr>
            <a:r>
              <a:rPr lang="en-US" dirty="0" smtClean="0"/>
              <a:t>Quality Grades</a:t>
            </a:r>
            <a:endParaRPr lang="en-US" dirty="0"/>
          </a:p>
        </p:txBody>
      </p:sp>
      <p:sp>
        <p:nvSpPr>
          <p:cNvPr id="235524" name="Content Placeholder 3"/>
          <p:cNvSpPr>
            <a:spLocks noGrp="1"/>
          </p:cNvSpPr>
          <p:nvPr>
            <p:ph idx="1"/>
          </p:nvPr>
        </p:nvSpPr>
        <p:spPr/>
        <p:txBody>
          <a:bodyPr/>
          <a:lstStyle/>
          <a:p>
            <a:pPr eaLnBrk="1" hangingPunct="1"/>
            <a:r>
              <a:rPr lang="en-US" altLang="en-US" smtClean="0">
                <a:latin typeface="Arial" charset="0"/>
                <a:cs typeface="Arial" charset="0"/>
              </a:rPr>
              <a:t>Are stamped on the carcasses by a USDA Grader</a:t>
            </a:r>
          </a:p>
          <a:p>
            <a:pPr eaLnBrk="1" hangingPunct="1"/>
            <a:r>
              <a:rPr lang="en-US" altLang="en-US" smtClean="0">
                <a:latin typeface="Arial" charset="0"/>
                <a:cs typeface="Arial" charset="0"/>
              </a:rPr>
              <a:t>Are an important marketing tool</a:t>
            </a:r>
          </a:p>
          <a:p>
            <a:pPr lvl="1" eaLnBrk="1" hangingPunct="1"/>
            <a:r>
              <a:rPr lang="en-US" altLang="en-US" smtClean="0">
                <a:latin typeface="Arial" charset="0"/>
                <a:cs typeface="Arial" charset="0"/>
              </a:rPr>
              <a:t>more than 90 percent of the lambs slaughtered in the U.S. grade USDA Choice or higher</a:t>
            </a:r>
          </a:p>
          <a:p>
            <a:pPr lvl="1" eaLnBrk="1" hangingPunct="1"/>
            <a:r>
              <a:rPr lang="en-US" altLang="en-US" smtClean="0">
                <a:latin typeface="Arial" charset="0"/>
                <a:cs typeface="Arial" charset="0"/>
              </a:rPr>
              <a:t>most of the beef in U.S. grocery stores is USDA  Select with some USDA Choice, Prime and branded programs</a:t>
            </a:r>
          </a:p>
          <a:p>
            <a:pPr lvl="1" eaLnBrk="1" hangingPunct="1"/>
            <a:endParaRPr lang="en-US" altLang="en-US" smtClean="0">
              <a:latin typeface="Arial" charset="0"/>
              <a:cs typeface="Arial" charset="0"/>
            </a:endParaRPr>
          </a:p>
        </p:txBody>
      </p:sp>
      <p:pic>
        <p:nvPicPr>
          <p:cNvPr id="235525" name="Picture 4">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24800" y="5486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5443</TotalTime>
  <Words>9051</Words>
  <Application>Microsoft Office PowerPoint</Application>
  <PresentationFormat>On-screen Show (4:3)</PresentationFormat>
  <Paragraphs>1679</Paragraphs>
  <Slides>196</Slides>
  <Notes>168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196</vt:i4>
      </vt:variant>
    </vt:vector>
  </HeadingPairs>
  <TitlesOfParts>
    <vt:vector size="201" baseType="lpstr">
      <vt:lpstr>Arial</vt:lpstr>
      <vt:lpstr>Calibri</vt:lpstr>
      <vt:lpstr>Wingdings</vt:lpstr>
      <vt:lpstr>Office Theme</vt:lpstr>
      <vt:lpstr>Custom Design</vt:lpstr>
      <vt:lpstr>PowerPoint Presentation</vt:lpstr>
      <vt:lpstr>COPYRIGHT WARNING</vt:lpstr>
      <vt:lpstr>Objectives</vt:lpstr>
      <vt:lpstr>Objectives</vt:lpstr>
      <vt:lpstr>Main Menu</vt:lpstr>
      <vt:lpstr>PowerPoint Presentation</vt:lpstr>
      <vt:lpstr>The Meats Industry</vt:lpstr>
      <vt:lpstr>Legislation</vt:lpstr>
      <vt:lpstr>Important Legislation</vt:lpstr>
      <vt:lpstr>The Meat Inspection Act</vt:lpstr>
      <vt:lpstr>The Meat Inspection Act</vt:lpstr>
      <vt:lpstr>The Pure Food and Drug Act</vt:lpstr>
      <vt:lpstr>The Packers and Stockyards Act</vt:lpstr>
      <vt:lpstr>The Humane Slaughter Act</vt:lpstr>
      <vt:lpstr>The Wholesome Meat Act</vt:lpstr>
      <vt:lpstr>The Wholesome Meat Act</vt:lpstr>
      <vt:lpstr>Uniform Retail Meat Identity Standards</vt:lpstr>
      <vt:lpstr>The Humane Methods of Slaughter Act</vt:lpstr>
      <vt:lpstr>The Humane Methods of Slaughter Act</vt:lpstr>
      <vt:lpstr>The Hazard Analysis Critical Control Point Approach to Food Safety</vt:lpstr>
      <vt:lpstr>The Nutritional Labeling &amp; Education Act</vt:lpstr>
      <vt:lpstr>The Nutritional Labeling &amp; Education Act</vt:lpstr>
      <vt:lpstr>The Nutritional Labeling &amp; Education Act</vt:lpstr>
      <vt:lpstr>Other Important Dates in  Meat Science &amp; Food Safety</vt:lpstr>
      <vt:lpstr>Other Important Dates in  Meat Science &amp; Food Safety</vt:lpstr>
      <vt:lpstr>PowerPoint Presentation</vt:lpstr>
      <vt:lpstr>Live Animal Care</vt:lpstr>
      <vt:lpstr>Growth-Promoting Implants</vt:lpstr>
      <vt:lpstr>Growth-Promoting Implants</vt:lpstr>
      <vt:lpstr>Growth-Promoting Implants</vt:lpstr>
      <vt:lpstr>Beta-agonists </vt:lpstr>
      <vt:lpstr>Antibiotics</vt:lpstr>
      <vt:lpstr>Antibiotics</vt:lpstr>
      <vt:lpstr>Withdrawal Period</vt:lpstr>
      <vt:lpstr>Residue Levels</vt:lpstr>
      <vt:lpstr>Water</vt:lpstr>
      <vt:lpstr>Feed &amp; Feedstuffs</vt:lpstr>
      <vt:lpstr>Illness in Livestock</vt:lpstr>
      <vt:lpstr>Illness in Livestock</vt:lpstr>
      <vt:lpstr>Handling Procedures</vt:lpstr>
      <vt:lpstr>Adverse Weather Conditions</vt:lpstr>
      <vt:lpstr>Adverse Weather Conditions</vt:lpstr>
      <vt:lpstr>PowerPoint Presentation</vt:lpstr>
      <vt:lpstr>Meat in the Diet</vt:lpstr>
      <vt:lpstr>The Components of Meat</vt:lpstr>
      <vt:lpstr>Protein</vt:lpstr>
      <vt:lpstr>Protein</vt:lpstr>
      <vt:lpstr>Protein</vt:lpstr>
      <vt:lpstr>Fat</vt:lpstr>
      <vt:lpstr>Fat</vt:lpstr>
      <vt:lpstr>Cholesterol</vt:lpstr>
      <vt:lpstr>Cholesterol</vt:lpstr>
      <vt:lpstr>B Vitamins</vt:lpstr>
      <vt:lpstr>Essential Minerals</vt:lpstr>
      <vt:lpstr>Iron from Meat</vt:lpstr>
      <vt:lpstr>Ounce for Ounce</vt:lpstr>
      <vt:lpstr>Three Ounces of Lean Meat</vt:lpstr>
      <vt:lpstr>PowerPoint Presentation</vt:lpstr>
      <vt:lpstr>Muscles</vt:lpstr>
      <vt:lpstr>Sarcomere</vt:lpstr>
      <vt:lpstr>Primal Cuts</vt:lpstr>
      <vt:lpstr>Primal Cuts: Beef</vt:lpstr>
      <vt:lpstr>Primal Cuts: Pork</vt:lpstr>
      <vt:lpstr>Primal Cuts: Lamb</vt:lpstr>
      <vt:lpstr>Sub-Primal Cuts</vt:lpstr>
      <vt:lpstr>Retail Cuts</vt:lpstr>
      <vt:lpstr>Ground Beef vs. Hamburger</vt:lpstr>
      <vt:lpstr>Fresh Ham vs. Water-Added Ham</vt:lpstr>
      <vt:lpstr>Retail Packaging</vt:lpstr>
      <vt:lpstr>Overwrap</vt:lpstr>
      <vt:lpstr>Modified Atmosphere Packaging</vt:lpstr>
      <vt:lpstr>Vacuum Packaging</vt:lpstr>
      <vt:lpstr>Labeling</vt:lpstr>
      <vt:lpstr>Net Weight</vt:lpstr>
      <vt:lpstr>Net Weight</vt:lpstr>
      <vt:lpstr>Product Date</vt:lpstr>
      <vt:lpstr>Types of Differentiated Products</vt:lpstr>
      <vt:lpstr>Branded Programs</vt:lpstr>
      <vt:lpstr>Aging of Meat</vt:lpstr>
      <vt:lpstr>Aging Methods</vt:lpstr>
      <vt:lpstr>Certified Organic</vt:lpstr>
      <vt:lpstr>Organic Meat</vt:lpstr>
      <vt:lpstr>Organic Meat</vt:lpstr>
      <vt:lpstr>Natural</vt:lpstr>
      <vt:lpstr>Maturity Classes</vt:lpstr>
      <vt:lpstr>Beef Maturity Classifications</vt:lpstr>
      <vt:lpstr>Lamb Age Classes</vt:lpstr>
      <vt:lpstr>Yield Grades</vt:lpstr>
      <vt:lpstr>Quality Grading</vt:lpstr>
      <vt:lpstr>Quality Grades</vt:lpstr>
      <vt:lpstr>Carcass Maturity Score</vt:lpstr>
      <vt:lpstr>Lean Evaluation</vt:lpstr>
      <vt:lpstr>Degrees of Marbling</vt:lpstr>
      <vt:lpstr>Quality Grades</vt:lpstr>
      <vt:lpstr>Physiological Age of Lamb</vt:lpstr>
      <vt:lpstr>Fat Evaluation of Lamb</vt:lpstr>
      <vt:lpstr>Conformation in Lamb</vt:lpstr>
      <vt:lpstr>USDA Quality Grades</vt:lpstr>
      <vt:lpstr>Quality Grades</vt:lpstr>
      <vt:lpstr>PowerPoint Presentation</vt:lpstr>
      <vt:lpstr>SUBCHAPTERS</vt:lpstr>
      <vt:lpstr>Refrigerator Storage Times</vt:lpstr>
      <vt:lpstr>Refrigerator Storage Times</vt:lpstr>
      <vt:lpstr>Refrigerator Storage Times</vt:lpstr>
      <vt:lpstr>Freezer Storage</vt:lpstr>
      <vt:lpstr>Freezer Storage</vt:lpstr>
      <vt:lpstr>Freezer Burn</vt:lpstr>
      <vt:lpstr>Freezer Storage Times</vt:lpstr>
      <vt:lpstr>Freezer Storage Times</vt:lpstr>
      <vt:lpstr>Variables of Home Freezer Storage</vt:lpstr>
      <vt:lpstr>After a Power Outage</vt:lpstr>
      <vt:lpstr>Re-Freezing Meat</vt:lpstr>
      <vt:lpstr>Safe Handling Instructions</vt:lpstr>
      <vt:lpstr>Safe Handling Instructions</vt:lpstr>
      <vt:lpstr>Food Safety Tips at Home</vt:lpstr>
      <vt:lpstr>Cross-Contamination</vt:lpstr>
      <vt:lpstr>Defrosting Meat</vt:lpstr>
      <vt:lpstr>Defrosting Meat</vt:lpstr>
      <vt:lpstr>Handling of Ground Beef</vt:lpstr>
      <vt:lpstr>Cooking Frozen Meat</vt:lpstr>
      <vt:lpstr>Handling Leftovers</vt:lpstr>
      <vt:lpstr>Handling Leftovers</vt:lpstr>
      <vt:lpstr>Freezing Cooked Meat</vt:lpstr>
      <vt:lpstr>PowerPoint Presentation</vt:lpstr>
      <vt:lpstr>Before Cooking Meat</vt:lpstr>
      <vt:lpstr>Cooking Temperatures</vt:lpstr>
      <vt:lpstr>Internal Temperature</vt:lpstr>
      <vt:lpstr>Internal Temperatures of Beef &amp; Lamb</vt:lpstr>
      <vt:lpstr>Internal Temperatures of Pork</vt:lpstr>
      <vt:lpstr>Browning of Meat</vt:lpstr>
      <vt:lpstr>Cooking Methods</vt:lpstr>
      <vt:lpstr>Dry Cooking Methods</vt:lpstr>
      <vt:lpstr>Broiling</vt:lpstr>
      <vt:lpstr>Broiling</vt:lpstr>
      <vt:lpstr>Convection Oven Cooking</vt:lpstr>
      <vt:lpstr>Deep Fat Frying</vt:lpstr>
      <vt:lpstr>Grilling</vt:lpstr>
      <vt:lpstr>Pan Broiling</vt:lpstr>
      <vt:lpstr>Pan Frying</vt:lpstr>
      <vt:lpstr>Roasting</vt:lpstr>
      <vt:lpstr>Roasting</vt:lpstr>
      <vt:lpstr>Smoking Meats</vt:lpstr>
      <vt:lpstr>Stir Frying</vt:lpstr>
      <vt:lpstr>Microwave Cooking</vt:lpstr>
      <vt:lpstr>Microwave Cooking</vt:lpstr>
      <vt:lpstr>Moist Cooking Methods</vt:lpstr>
      <vt:lpstr>Braising</vt:lpstr>
      <vt:lpstr>Stewing</vt:lpstr>
      <vt:lpstr>PowerPoint Presentation</vt:lpstr>
      <vt:lpstr>SUBCHAPTERS</vt:lpstr>
      <vt:lpstr>Processed Meats</vt:lpstr>
      <vt:lpstr>Processed Meats</vt:lpstr>
      <vt:lpstr>Processed Meats</vt:lpstr>
      <vt:lpstr>Cold Cuts</vt:lpstr>
      <vt:lpstr>Frankfurters</vt:lpstr>
      <vt:lpstr>Skeletal Meat</vt:lpstr>
      <vt:lpstr>Food Additives</vt:lpstr>
      <vt:lpstr>Food Additives</vt:lpstr>
      <vt:lpstr>Food Additives</vt:lpstr>
      <vt:lpstr>Antioxidants</vt:lpstr>
      <vt:lpstr>Antioxidants</vt:lpstr>
      <vt:lpstr>Curing Additives</vt:lpstr>
      <vt:lpstr>Curing Additives</vt:lpstr>
      <vt:lpstr>Flavorings</vt:lpstr>
      <vt:lpstr>Natural Flavors</vt:lpstr>
      <vt:lpstr>Natural Flavors</vt:lpstr>
      <vt:lpstr>Synthetic Flavoring</vt:lpstr>
      <vt:lpstr>Meat Tenderizers</vt:lpstr>
      <vt:lpstr>Potassium Sorbate</vt:lpstr>
      <vt:lpstr>Starter Cultures</vt:lpstr>
      <vt:lpstr>Other Processed Meat Additives</vt:lpstr>
      <vt:lpstr>Other Processed Meats Additives</vt:lpstr>
      <vt:lpstr>PowerPoint Presentation</vt:lpstr>
      <vt:lpstr>Food Safety</vt:lpstr>
      <vt:lpstr>HACCP</vt:lpstr>
      <vt:lpstr>HACCP</vt:lpstr>
      <vt:lpstr>Ways to Minimize Foodborne Bacteria</vt:lpstr>
      <vt:lpstr>Irradiation</vt:lpstr>
      <vt:lpstr>Irradiation</vt:lpstr>
      <vt:lpstr>Proper Storage Temperatures</vt:lpstr>
      <vt:lpstr>The Temperature Danger Zone</vt:lpstr>
      <vt:lpstr>Foodborne Illness</vt:lpstr>
      <vt:lpstr>Vulnerable People</vt:lpstr>
      <vt:lpstr>Foodborne Illness</vt:lpstr>
      <vt:lpstr>Bacterial Counts</vt:lpstr>
      <vt:lpstr>Common Foodborne Bacteria</vt:lpstr>
      <vt:lpstr>Common Foodborne Bacteria</vt:lpstr>
      <vt:lpstr>Common Foodborne Bacteria</vt:lpstr>
      <vt:lpstr>Common Foodborne Bacteria</vt:lpstr>
      <vt:lpstr>Common Foodborne Bacteria</vt:lpstr>
      <vt:lpstr>Common Foodborne Bacteria</vt:lpstr>
      <vt:lpstr>Common Foodborne Bacteria</vt:lpstr>
      <vt:lpstr>Resources</vt:lpstr>
      <vt:lpstr>Committee Members</vt:lpstr>
      <vt:lpstr>Committee Members</vt:lpstr>
      <vt:lpstr>Acknowledgements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Mitchell</dc:creator>
  <cp:lastModifiedBy>Cranfill, Jay</cp:lastModifiedBy>
  <cp:revision>319</cp:revision>
  <cp:lastPrinted>2012-07-09T19:30:51Z</cp:lastPrinted>
  <dcterms:created xsi:type="dcterms:W3CDTF">2011-10-31T16:17:57Z</dcterms:created>
  <dcterms:modified xsi:type="dcterms:W3CDTF">2017-11-30T13:10:30Z</dcterms:modified>
</cp:coreProperties>
</file>